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3"/>
  </p:notesMasterIdLst>
  <p:sldIdLst>
    <p:sldId id="257" r:id="rId2"/>
    <p:sldId id="256" r:id="rId3"/>
    <p:sldId id="293" r:id="rId4"/>
    <p:sldId id="261" r:id="rId5"/>
    <p:sldId id="292" r:id="rId6"/>
    <p:sldId id="262" r:id="rId7"/>
    <p:sldId id="259" r:id="rId8"/>
    <p:sldId id="291" r:id="rId9"/>
    <p:sldId id="28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3" r:id="rId21"/>
    <p:sldId id="275" r:id="rId22"/>
    <p:sldId id="274" r:id="rId23"/>
    <p:sldId id="276" r:id="rId24"/>
    <p:sldId id="277" r:id="rId25"/>
    <p:sldId id="278" r:id="rId26"/>
    <p:sldId id="279" r:id="rId27"/>
    <p:sldId id="280" r:id="rId28"/>
    <p:sldId id="286" r:id="rId29"/>
    <p:sldId id="287" r:id="rId30"/>
    <p:sldId id="290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4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BA4B1-39E1-4EAD-B604-4DACFE6464BE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A8AB1-9986-4B7C-9175-8810BECAA8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A8AB1-9986-4B7C-9175-8810BECAA8E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суворов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A8AB1-9986-4B7C-9175-8810BECAA8E1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документ 9"/>
          <p:cNvSpPr/>
          <p:nvPr/>
        </p:nvSpPr>
        <p:spPr>
          <a:xfrm flipH="1" flipV="1">
            <a:off x="0" y="5805264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0" y="0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Блок-схема: документ 10"/>
          <p:cNvSpPr/>
          <p:nvPr/>
        </p:nvSpPr>
        <p:spPr>
          <a:xfrm flipH="1" flipV="1">
            <a:off x="0" y="5805264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документ 11"/>
          <p:cNvSpPr/>
          <p:nvPr/>
        </p:nvSpPr>
        <p:spPr>
          <a:xfrm>
            <a:off x="0" y="0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8" name="Picture 3" descr="D:\Лидия\слайд-шоу\proShowProducer 5 версия\23 февраля\Новая папка\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4293096"/>
            <a:ext cx="1916435" cy="240556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0" name="Picture 3" descr="D:\Лидия\слайд-шоу\proShowProducer 5 версия\23 февраля\Новая папка\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4293096"/>
            <a:ext cx="1916435" cy="240556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3A964-0408-45F3-8F3C-00BCF2924B4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0DE61-5055-4E19-8FD4-75E78596E8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0" y="0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документ 8"/>
          <p:cNvSpPr/>
          <p:nvPr/>
        </p:nvSpPr>
        <p:spPr>
          <a:xfrm flipH="1" flipV="1">
            <a:off x="0" y="5805264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0"/>
            <a:ext cx="8928992" cy="6758608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3316" name="Picture 4" descr="D:\Лидия\слайд-шоу\proShowProducer 5 версия\23 февраля\Новая папка\5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3933056"/>
            <a:ext cx="2548725" cy="2785492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6698663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Блок-схема: документ 11"/>
          <p:cNvSpPr/>
          <p:nvPr/>
        </p:nvSpPr>
        <p:spPr>
          <a:xfrm>
            <a:off x="0" y="0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документ 12"/>
          <p:cNvSpPr/>
          <p:nvPr/>
        </p:nvSpPr>
        <p:spPr>
          <a:xfrm flipH="1" flipV="1">
            <a:off x="0" y="5805264"/>
            <a:ext cx="9144000" cy="1052736"/>
          </a:xfrm>
          <a:prstGeom prst="flowChartDocument">
            <a:avLst/>
          </a:prstGeom>
          <a:solidFill>
            <a:schemeClr val="accent3">
              <a:lumMod val="75000"/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0"/>
            <a:ext cx="8928992" cy="6758608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5" name="Picture 4" descr="D:\Лидия\слайд-шоу\proShowProducer 5 версия\23 февраля\Новая папка\5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3933056"/>
            <a:ext cx="2548725" cy="2785492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6698663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3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slide" Target="slide27.xml"/><Relationship Id="rId5" Type="http://schemas.openxmlformats.org/officeDocument/2006/relationships/image" Target="../media/image21.png"/><Relationship Id="rId10" Type="http://schemas.openxmlformats.org/officeDocument/2006/relationships/slide" Target="slide26.xml"/><Relationship Id="rId4" Type="http://schemas.openxmlformats.org/officeDocument/2006/relationships/image" Target="../media/image20.png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Юля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68" cy="6858000"/>
          </a:xfrm>
          <a:prstGeom prst="rect">
            <a:avLst/>
          </a:prstGeom>
          <a:noFill/>
        </p:spPr>
      </p:pic>
      <p:sp>
        <p:nvSpPr>
          <p:cNvPr id="6" name="Управляющая кнопка: звук 5">
            <a:hlinkClick r:id="" action="ppaction://noaction" highlightClick="1">
              <a:snd r:embed="rId3" name="25Leonid_Agutin_-_Granica_-_Granica_(iPlayer.fm)(1).wav"/>
            </a:hlinkClick>
          </p:cNvPr>
          <p:cNvSpPr/>
          <p:nvPr/>
        </p:nvSpPr>
        <p:spPr>
          <a:xfrm>
            <a:off x="8572528" y="6286520"/>
            <a:ext cx="571472" cy="57148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72400" cy="1362075"/>
          </a:xfrm>
        </p:spPr>
        <p:txBody>
          <a:bodyPr/>
          <a:lstStyle/>
          <a:p>
            <a:pPr algn="ctr"/>
            <a:r>
              <a:rPr lang="ru-RU" cap="none" dirty="0" smtClean="0"/>
              <a:t>Интеллектуальный конкурс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85794"/>
            <a:ext cx="7772400" cy="5572163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</a:rPr>
              <a:t>ВОПРОС 1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Богатырь земли родной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И защитник слабых,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Одержал победу он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В злом бою кровавом.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Соловья - разбойника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Он служить заставил,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Тот чинить разбой и зло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Навсегда оставил.</a:t>
            </a:r>
          </a:p>
          <a:p>
            <a:pPr algn="ctr"/>
            <a:endParaRPr lang="ru-RU" sz="2800" dirty="0" smtClean="0">
              <a:solidFill>
                <a:schemeClr val="tx1"/>
              </a:solidFill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Назовите имя богатыря.</a:t>
            </a:r>
          </a:p>
          <a:p>
            <a:pPr algn="ctr"/>
            <a:r>
              <a:rPr lang="ru-RU" sz="4000" i="1" dirty="0" smtClean="0"/>
              <a:t>Илья Муромец</a:t>
            </a:r>
            <a:endParaRPr lang="ru-RU" sz="4000" dirty="0" smtClean="0">
              <a:solidFill>
                <a:srgbClr val="FF0000"/>
              </a:solidFill>
            </a:endParaRPr>
          </a:p>
          <a:p>
            <a:pPr algn="ctr"/>
            <a:endParaRPr lang="ru-RU" sz="28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642918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ВОПРОС 2</a:t>
            </a:r>
            <a:endParaRPr lang="ru-RU" sz="28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143116"/>
            <a:ext cx="8286808" cy="392909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Как зовут трех богатырей, изображенных на картине Виктора Васнецова «Три богатыря»?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Илья Муромец, Алеша Попович, </a:t>
            </a:r>
          </a:p>
          <a:p>
            <a:r>
              <a:rPr lang="ru-RU" i="1" dirty="0" smtClean="0">
                <a:solidFill>
                  <a:schemeClr val="tx1"/>
                </a:solidFill>
              </a:rPr>
              <a:t>Добрыня Никитич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три богатыр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58" y="571480"/>
            <a:ext cx="8686860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772400" cy="1362075"/>
          </a:xfrm>
        </p:spPr>
        <p:txBody>
          <a:bodyPr/>
          <a:lstStyle/>
          <a:p>
            <a:pPr algn="ctr"/>
            <a:r>
              <a:rPr lang="ru-RU" u="sng" dirty="0" smtClean="0"/>
              <a:t>ВОПРОС 3</a:t>
            </a:r>
            <a:endParaRPr lang="ru-RU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428736"/>
            <a:ext cx="8208993" cy="3286147"/>
          </a:xfrm>
        </p:spPr>
        <p:txBody>
          <a:bodyPr anchor="t"/>
          <a:lstStyle/>
          <a:p>
            <a:r>
              <a:rPr lang="ru-RU" sz="4000" dirty="0" smtClean="0">
                <a:solidFill>
                  <a:srgbClr val="FF0000"/>
                </a:solidFill>
              </a:rPr>
              <a:t>Почему Алешу назвали Поповичем?</a:t>
            </a:r>
          </a:p>
          <a:p>
            <a:endParaRPr lang="ru-RU" sz="4000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i="1" dirty="0" smtClean="0"/>
              <a:t>Попович - поповский сын</a:t>
            </a:r>
            <a:endParaRPr lang="ru-RU" sz="40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1255711"/>
          </a:xfrm>
        </p:spPr>
        <p:txBody>
          <a:bodyPr>
            <a:normAutofit/>
          </a:bodyPr>
          <a:lstStyle/>
          <a:p>
            <a:r>
              <a:rPr lang="ru-RU" sz="4000" b="1" u="sng" dirty="0" smtClean="0"/>
              <a:t>ВОПРОС 4</a:t>
            </a:r>
            <a:endParaRPr lang="ru-RU" sz="40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785926"/>
            <a:ext cx="8001056" cy="3571900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Почему Илью прозвали Ильей Муромцем?</a:t>
            </a:r>
          </a:p>
          <a:p>
            <a:pPr algn="l"/>
            <a:endParaRPr lang="ru-RU" dirty="0" smtClean="0">
              <a:solidFill>
                <a:srgbClr val="FF0000"/>
              </a:solidFill>
            </a:endParaRPr>
          </a:p>
          <a:p>
            <a:r>
              <a:rPr lang="ru-RU" i="1" dirty="0" smtClean="0"/>
              <a:t>Он был родом "из города Мурома да из села Карачарова"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772400" cy="1362075"/>
          </a:xfrm>
        </p:spPr>
        <p:txBody>
          <a:bodyPr/>
          <a:lstStyle/>
          <a:p>
            <a:pPr algn="ctr"/>
            <a:r>
              <a:rPr lang="ru-RU" u="sng" dirty="0" smtClean="0"/>
              <a:t>ВОПРОС 5</a:t>
            </a:r>
            <a:endParaRPr lang="ru-RU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428737"/>
            <a:ext cx="7772400" cy="2978164"/>
          </a:xfrm>
        </p:spPr>
        <p:txBody>
          <a:bodyPr anchor="t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Кто является создателем российской армии?</a:t>
            </a:r>
          </a:p>
          <a:p>
            <a:pPr algn="ctr"/>
            <a:endParaRPr lang="ru-RU" sz="4000" dirty="0" smtClean="0">
              <a:solidFill>
                <a:srgbClr val="FF0000"/>
              </a:solidFill>
            </a:endParaRPr>
          </a:p>
          <a:p>
            <a:pPr algn="r"/>
            <a:r>
              <a:rPr lang="ru-RU" sz="4000" i="1" dirty="0" smtClean="0"/>
              <a:t>Петр I</a:t>
            </a:r>
            <a:endParaRPr lang="ru-RU" sz="40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дд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14422"/>
            <a:ext cx="6161498" cy="4929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255711"/>
          </a:xfrm>
        </p:spPr>
        <p:txBody>
          <a:bodyPr>
            <a:normAutofit/>
          </a:bodyPr>
          <a:lstStyle/>
          <a:p>
            <a:r>
              <a:rPr lang="ru-RU" sz="4000" b="1" u="sng" dirty="0" smtClean="0"/>
              <a:t>ВОПРОС 6</a:t>
            </a:r>
            <a:endParaRPr lang="ru-RU" sz="40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500174"/>
            <a:ext cx="8072494" cy="3786214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Кто является создателем российского флота?</a:t>
            </a:r>
          </a:p>
          <a:p>
            <a:endParaRPr lang="ru-RU" sz="4000" dirty="0" smtClean="0">
              <a:solidFill>
                <a:srgbClr val="FF0000"/>
              </a:solidFill>
            </a:endParaRPr>
          </a:p>
          <a:p>
            <a:pPr algn="r"/>
            <a:r>
              <a:rPr lang="ru-RU" sz="4000" i="1" dirty="0" smtClean="0"/>
              <a:t>Петр I</a:t>
            </a:r>
            <a:endParaRPr lang="ru-RU" sz="40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дд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285836"/>
            <a:ext cx="6072230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1362075"/>
          </a:xfrm>
        </p:spPr>
        <p:txBody>
          <a:bodyPr/>
          <a:lstStyle/>
          <a:p>
            <a:pPr algn="ctr"/>
            <a:r>
              <a:rPr lang="ru-RU" u="sng" dirty="0" smtClean="0"/>
              <a:t>ВОПРОС 7</a:t>
            </a:r>
            <a:endParaRPr lang="ru-RU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500174"/>
            <a:ext cx="7929618" cy="3500462"/>
          </a:xfrm>
        </p:spPr>
        <p:txBody>
          <a:bodyPr anchor="t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 помощью какого приспособления можно защититься от ядовитых газов? </a:t>
            </a:r>
          </a:p>
          <a:p>
            <a:pPr algn="r"/>
            <a:r>
              <a:rPr lang="ru-RU" sz="4000" i="1" dirty="0" smtClean="0"/>
              <a:t>Противогаз</a:t>
            </a:r>
            <a:endParaRPr lang="ru-RU" sz="40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противога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928670"/>
            <a:ext cx="4857784" cy="5752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u="sng" dirty="0" smtClean="0"/>
              <a:t>ВОПРОС 8</a:t>
            </a:r>
            <a:endParaRPr lang="ru-RU" sz="40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714488"/>
            <a:ext cx="8143932" cy="3924312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Как называют стрелка, владеющего искусством меткой стрельбы?</a:t>
            </a:r>
          </a:p>
          <a:p>
            <a:endParaRPr lang="ru-RU" sz="4000" dirty="0" smtClean="0">
              <a:solidFill>
                <a:srgbClr val="FF0000"/>
              </a:solidFill>
            </a:endParaRPr>
          </a:p>
          <a:p>
            <a:pPr algn="r"/>
            <a:r>
              <a:rPr lang="ru-RU" sz="4000" i="1" dirty="0" smtClean="0"/>
              <a:t>Снайпер</a:t>
            </a:r>
            <a:endParaRPr lang="ru-RU" sz="40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снайп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2500282"/>
            <a:ext cx="6286545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772400" cy="1362075"/>
          </a:xfrm>
        </p:spPr>
        <p:txBody>
          <a:bodyPr/>
          <a:lstStyle/>
          <a:p>
            <a:pPr algn="ctr"/>
            <a:r>
              <a:rPr lang="ru-RU" u="sng" dirty="0" smtClean="0"/>
              <a:t>ВОПРОС 9</a:t>
            </a:r>
            <a:endParaRPr lang="ru-RU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428736"/>
            <a:ext cx="7772400" cy="4143403"/>
          </a:xfrm>
        </p:spPr>
        <p:txBody>
          <a:bodyPr anchor="t"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Как называется приспособление, удерживающее судно во время стоянки? </a:t>
            </a:r>
          </a:p>
          <a:p>
            <a:pPr algn="r"/>
            <a:r>
              <a:rPr lang="ru-RU" sz="4000" i="1" dirty="0" smtClean="0"/>
              <a:t>Якорь</a:t>
            </a:r>
            <a:endParaRPr lang="ru-RU" sz="4000" i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якор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3116"/>
            <a:ext cx="6815632" cy="4562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u="sng" dirty="0" smtClean="0"/>
              <a:t>ВОПРОС 10</a:t>
            </a:r>
            <a:endParaRPr lang="ru-RU" sz="40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571612"/>
            <a:ext cx="8643998" cy="328614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Что означает слово "таран"?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ru-RU" i="1" dirty="0" smtClean="0"/>
              <a:t>Удар корпусом танка, корабля или самолета</a:t>
            </a:r>
            <a:endParaRPr lang="ru-RU" dirty="0"/>
          </a:p>
        </p:txBody>
      </p:sp>
      <p:pic>
        <p:nvPicPr>
          <p:cNvPr id="5" name="Рисунок 4" descr="тара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928934"/>
            <a:ext cx="7172104" cy="39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1071546"/>
            <a:ext cx="4714908" cy="30003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честь победы Советских войск под Нарвой и Псковом 23 февраля 1918 года стал </a:t>
            </a:r>
            <a:r>
              <a:rPr lang="ru-RU" dirty="0" smtClean="0">
                <a:solidFill>
                  <a:srgbClr val="FF0000"/>
                </a:solidFill>
              </a:rPr>
              <a:t>Днем Красной Армии</a:t>
            </a:r>
            <a:r>
              <a:rPr lang="ru-RU" dirty="0" smtClean="0">
                <a:solidFill>
                  <a:schemeClr val="tx1"/>
                </a:solidFill>
              </a:rPr>
              <a:t>. Сейчас празднуется как </a:t>
            </a:r>
            <a:r>
              <a:rPr lang="ru-RU" dirty="0" smtClean="0">
                <a:solidFill>
                  <a:srgbClr val="FF0000"/>
                </a:solidFill>
              </a:rPr>
              <a:t>День Защитника Отечества</a:t>
            </a:r>
          </a:p>
        </p:txBody>
      </p:sp>
      <p:pic>
        <p:nvPicPr>
          <p:cNvPr id="2051" name="Picture 3" descr="C:\Users\Юля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3590925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6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861048"/>
            <a:ext cx="2520280" cy="2520280"/>
          </a:xfrm>
          <a:prstGeom prst="rect">
            <a:avLst/>
          </a:prstGeom>
        </p:spPr>
      </p:pic>
      <p:pic>
        <p:nvPicPr>
          <p:cNvPr id="21" name="Рисунок 20" descr="5_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933056"/>
            <a:ext cx="2448272" cy="2448272"/>
          </a:xfrm>
          <a:prstGeom prst="rect">
            <a:avLst/>
          </a:prstGeom>
        </p:spPr>
      </p:pic>
      <p:pic>
        <p:nvPicPr>
          <p:cNvPr id="23" name="Рисунок 22" descr="4_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933056"/>
            <a:ext cx="2448272" cy="2448272"/>
          </a:xfrm>
          <a:prstGeom prst="rect">
            <a:avLst/>
          </a:prstGeom>
        </p:spPr>
      </p:pic>
      <p:pic>
        <p:nvPicPr>
          <p:cNvPr id="24" name="Рисунок 23" descr="3_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285860"/>
            <a:ext cx="2520281" cy="2520281"/>
          </a:xfrm>
          <a:prstGeom prst="rect">
            <a:avLst/>
          </a:prstGeom>
        </p:spPr>
      </p:pic>
      <p:pic>
        <p:nvPicPr>
          <p:cNvPr id="25" name="Рисунок 24" descr="2_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1214422"/>
            <a:ext cx="2520281" cy="2520281"/>
          </a:xfrm>
          <a:prstGeom prst="rect">
            <a:avLst/>
          </a:prstGeom>
        </p:spPr>
      </p:pic>
      <p:pic>
        <p:nvPicPr>
          <p:cNvPr id="27" name="Рисунок 26" descr="1_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1268760"/>
            <a:ext cx="2520280" cy="2520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cap="none" dirty="0" smtClean="0"/>
              <a:t>Выдающихся людей надо знать в лицо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000108"/>
            <a:ext cx="8572560" cy="5429288"/>
          </a:xfrm>
        </p:spPr>
        <p:txBody>
          <a:bodyPr anchor="t">
            <a:no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71472" y="928670"/>
          <a:ext cx="7858180" cy="560788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500330"/>
                <a:gridCol w="2643206"/>
                <a:gridCol w="2714644"/>
              </a:tblGrid>
              <a:tr h="28575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503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Управляющая кнопка: сведения 16">
            <a:hlinkClick r:id="rId8" action="ppaction://hlinksldjump" highlightClick="1"/>
          </p:cNvPr>
          <p:cNvSpPr/>
          <p:nvPr/>
        </p:nvSpPr>
        <p:spPr>
          <a:xfrm>
            <a:off x="755576" y="5949280"/>
            <a:ext cx="504056" cy="426348"/>
          </a:xfrm>
          <a:prstGeom prst="actionButtonInformat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сведения 17">
            <a:hlinkClick r:id="rId9" action="ppaction://hlinksldjump" highlightClick="1"/>
          </p:cNvPr>
          <p:cNvSpPr/>
          <p:nvPr/>
        </p:nvSpPr>
        <p:spPr>
          <a:xfrm>
            <a:off x="3275856" y="5949280"/>
            <a:ext cx="504056" cy="426918"/>
          </a:xfrm>
          <a:prstGeom prst="actionButtonInformat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сведения 18">
            <a:hlinkClick r:id="rId10" action="ppaction://hlinksldjump" highlightClick="1"/>
          </p:cNvPr>
          <p:cNvSpPr/>
          <p:nvPr/>
        </p:nvSpPr>
        <p:spPr>
          <a:xfrm>
            <a:off x="5796136" y="5949280"/>
            <a:ext cx="504056" cy="426918"/>
          </a:xfrm>
          <a:prstGeom prst="actionButtonInformat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rId11" action="ppaction://hlinksldjump" highlightClick="1"/>
          </p:cNvPr>
          <p:cNvSpPr/>
          <p:nvPr/>
        </p:nvSpPr>
        <p:spPr>
          <a:xfrm>
            <a:off x="8715404" y="6357958"/>
            <a:ext cx="428596" cy="5000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сведения 13">
            <a:hlinkClick r:id="" action="ppaction://hlinkshowjump?jump=nextslide" highlightClick="1"/>
          </p:cNvPr>
          <p:cNvSpPr/>
          <p:nvPr/>
        </p:nvSpPr>
        <p:spPr>
          <a:xfrm>
            <a:off x="785786" y="3357562"/>
            <a:ext cx="504056" cy="426918"/>
          </a:xfrm>
          <a:prstGeom prst="actionButtonInformat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сведения 14">
            <a:hlinkClick r:id="rId12" action="ppaction://hlinksldjump" highlightClick="1"/>
          </p:cNvPr>
          <p:cNvSpPr/>
          <p:nvPr/>
        </p:nvSpPr>
        <p:spPr>
          <a:xfrm>
            <a:off x="3275856" y="3356992"/>
            <a:ext cx="504056" cy="427488"/>
          </a:xfrm>
          <a:prstGeom prst="actionButtonInformat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сведения 15">
            <a:hlinkClick r:id="rId13" action="ppaction://hlinksldjump" highlightClick="1"/>
          </p:cNvPr>
          <p:cNvSpPr/>
          <p:nvPr/>
        </p:nvSpPr>
        <p:spPr>
          <a:xfrm>
            <a:off x="5796136" y="3356992"/>
            <a:ext cx="504056" cy="426918"/>
          </a:xfrm>
          <a:prstGeom prst="actionButtonInformat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29255" y="1357297"/>
            <a:ext cx="3065457" cy="3049603"/>
          </a:xfrm>
        </p:spPr>
        <p:txBody>
          <a:bodyPr anchor="t"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Петр I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5" descr="0474.jpg"/>
          <p:cNvPicPr>
            <a:picLocks noChangeAspect="1"/>
          </p:cNvPicPr>
          <p:nvPr/>
        </p:nvPicPr>
        <p:blipFill>
          <a:blip r:embed="rId2" cstate="print"/>
          <a:srcRect t="5405" r="3844" b="5405"/>
          <a:stretch>
            <a:fillRect/>
          </a:stretch>
        </p:blipFill>
        <p:spPr bwMode="auto">
          <a:xfrm>
            <a:off x="285720" y="214290"/>
            <a:ext cx="4857784" cy="640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643966" y="6357958"/>
            <a:ext cx="500034" cy="50004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3504" y="1428736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Александр Невский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Управляющая кнопка: возврат 5">
            <a:hlinkClick r:id="rId2" action="ppaction://hlinksldjump" highlightClick="1"/>
          </p:cNvPr>
          <p:cNvSpPr/>
          <p:nvPr/>
        </p:nvSpPr>
        <p:spPr>
          <a:xfrm>
            <a:off x="8358214" y="6143644"/>
            <a:ext cx="428628" cy="50006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нев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39"/>
            <a:ext cx="4248472" cy="6351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2" y="1571612"/>
            <a:ext cx="3071834" cy="40671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Александр Васильевич Суворов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n3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5000660" cy="645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429652" y="6143644"/>
            <a:ext cx="428628" cy="50006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29256" y="1428737"/>
            <a:ext cx="3571900" cy="2978164"/>
          </a:xfrm>
        </p:spPr>
        <p:txBody>
          <a:bodyPr anchor="t"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Михаил Илларионович Кутузов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7" descr="48744641_Kutuzov_.jpg"/>
          <p:cNvPicPr>
            <a:picLocks noChangeAspect="1"/>
          </p:cNvPicPr>
          <p:nvPr/>
        </p:nvPicPr>
        <p:blipFill>
          <a:blip r:embed="rId2" cstate="print"/>
          <a:srcRect t="8304" r="-29"/>
          <a:stretch>
            <a:fillRect/>
          </a:stretch>
        </p:blipFill>
        <p:spPr bwMode="auto">
          <a:xfrm>
            <a:off x="142844" y="500042"/>
            <a:ext cx="5286412" cy="569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643966" y="6357958"/>
            <a:ext cx="500034" cy="50004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1285860"/>
            <a:ext cx="4071966" cy="200026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Георгий Константинович Жуков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12" descr="konstantin_vasilyev_1968_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13"/>
            <a:ext cx="4643470" cy="65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358214" y="6215082"/>
            <a:ext cx="500066" cy="42862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57818" y="1500174"/>
            <a:ext cx="3429024" cy="2357454"/>
          </a:xfrm>
        </p:spPr>
        <p:txBody>
          <a:bodyPr anchor="t"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Юрий Алексеевич Гагарин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i_1"/>
          <p:cNvPicPr>
            <a:picLocks noChangeAspect="1" noChangeArrowheads="1"/>
          </p:cNvPicPr>
          <p:nvPr/>
        </p:nvPicPr>
        <p:blipFill>
          <a:blip r:embed="rId2" cstate="print"/>
          <a:srcRect l="52205" t="1563"/>
          <a:stretch>
            <a:fillRect/>
          </a:stretch>
        </p:blipFill>
        <p:spPr bwMode="auto">
          <a:xfrm>
            <a:off x="142844" y="142852"/>
            <a:ext cx="510147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71472" cy="57148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45514" cy="74003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«Крылатые фразы»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5715016"/>
            <a:ext cx="7786742" cy="873216"/>
          </a:xfrm>
        </p:spPr>
        <p:txBody>
          <a:bodyPr>
            <a:normAutofit fontScale="92500"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"Побеждают не числом, а умением"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n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717256"/>
            <a:ext cx="2937881" cy="378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невски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714356"/>
            <a:ext cx="2534530" cy="3788907"/>
          </a:xfrm>
          <a:prstGeom prst="rect">
            <a:avLst/>
          </a:prstGeom>
        </p:spPr>
      </p:pic>
      <p:pic>
        <p:nvPicPr>
          <p:cNvPr id="6" name="Рисунок 5" descr="04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72198" y="732182"/>
            <a:ext cx="2759718" cy="36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_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57356" y="2574750"/>
            <a:ext cx="2357454" cy="299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8744641_Kutuzov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19940" y="2637687"/>
            <a:ext cx="2709580" cy="292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2285984" y="5696776"/>
            <a:ext cx="4929222" cy="804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«Поехали»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11560" y="5699626"/>
            <a:ext cx="7889530" cy="80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«Промедление смерти подобно»</a:t>
            </a: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657252" y="5500702"/>
            <a:ext cx="7772400" cy="1374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"Кто с мечом к нам придёт - от меча и погибнет»</a:t>
            </a: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285720" y="5715016"/>
            <a:ext cx="8643998" cy="8017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«Тяжело в учение, легко в бою»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7772400" cy="115212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Военная подготовка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42260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в мешках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1458"/>
            <a:ext cx="5603892" cy="4236542"/>
          </a:xfrm>
          <a:prstGeom prst="rect">
            <a:avLst/>
          </a:prstGeom>
        </p:spPr>
      </p:pic>
      <p:pic>
        <p:nvPicPr>
          <p:cNvPr id="4" name="Рисунок 3" descr="подго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142984"/>
            <a:ext cx="418903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785818"/>
          </a:xfrm>
        </p:spPr>
        <p:txBody>
          <a:bodyPr/>
          <a:lstStyle/>
          <a:p>
            <a:pPr algn="ctr"/>
            <a:r>
              <a:rPr lang="ru-RU" dirty="0" smtClean="0"/>
              <a:t>«Военный кроссворд»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71868" y="1000108"/>
            <a:ext cx="428628" cy="4286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1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571868" y="1428736"/>
            <a:ext cx="428628" cy="4714908"/>
            <a:chOff x="3643306" y="1857364"/>
            <a:chExt cx="428628" cy="471490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643306" y="2285992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643306" y="2714620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43306" y="1857364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43306" y="314324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43306" y="357187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43306" y="4000504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43306" y="4429132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43306" y="4857760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43306" y="528638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643306" y="571501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43306" y="613065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285984" y="1857364"/>
            <a:ext cx="3000396" cy="441616"/>
            <a:chOff x="2571736" y="3500438"/>
            <a:chExt cx="3000396" cy="441616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2571736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3000364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428992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857620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286248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714876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143504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 rot="5400000">
            <a:off x="1006594" y="3136754"/>
            <a:ext cx="3000396" cy="441616"/>
            <a:chOff x="2571736" y="3500438"/>
            <a:chExt cx="3000396" cy="441616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571736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3000364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428992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857620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4286248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714876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5143504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4429124" y="2714620"/>
            <a:ext cx="2143140" cy="441616"/>
            <a:chOff x="2214546" y="2786058"/>
            <a:chExt cx="2143140" cy="441616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500430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929058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071802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2214546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643174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 rot="5400000">
            <a:off x="5292874" y="3565382"/>
            <a:ext cx="2143140" cy="441616"/>
            <a:chOff x="2214546" y="2786058"/>
            <a:chExt cx="2143140" cy="441616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3500430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3929058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3071802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2214546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2643174" y="278605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5715008" y="4416144"/>
            <a:ext cx="1714512" cy="441616"/>
            <a:chOff x="2071670" y="4143380"/>
            <a:chExt cx="1714512" cy="441616"/>
          </a:xfrm>
        </p:grpSpPr>
        <p:sp>
          <p:nvSpPr>
            <p:cNvPr id="82" name="Прямоугольник 81"/>
            <p:cNvSpPr/>
            <p:nvPr/>
          </p:nvSpPr>
          <p:spPr>
            <a:xfrm>
              <a:off x="3357554" y="4143380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2928926" y="4143380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2500298" y="4143380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2071670" y="4143380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857356" y="3571876"/>
            <a:ext cx="3857652" cy="441616"/>
            <a:chOff x="1285852" y="2857496"/>
            <a:chExt cx="3857652" cy="441616"/>
          </a:xfrm>
        </p:grpSpPr>
        <p:sp>
          <p:nvSpPr>
            <p:cNvPr id="87" name="Прямоугольник 86"/>
            <p:cNvSpPr/>
            <p:nvPr/>
          </p:nvSpPr>
          <p:spPr>
            <a:xfrm>
              <a:off x="1285852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1714480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2571736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2143108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3000364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428992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3857620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4286248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4714876" y="2857496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2285984" y="5286388"/>
            <a:ext cx="4286280" cy="441616"/>
            <a:chOff x="4286248" y="642918"/>
            <a:chExt cx="4286280" cy="441616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4714876" y="642918"/>
              <a:ext cx="3857652" cy="441616"/>
              <a:chOff x="1428728" y="5572140"/>
              <a:chExt cx="3857652" cy="441616"/>
            </a:xfrm>
          </p:grpSpPr>
          <p:sp>
            <p:nvSpPr>
              <p:cNvPr id="97" name="Прямоугольник 96"/>
              <p:cNvSpPr/>
              <p:nvPr/>
            </p:nvSpPr>
            <p:spPr>
              <a:xfrm>
                <a:off x="1428728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4429124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4000496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3571868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4857752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рямоугольник 101"/>
              <p:cNvSpPr/>
              <p:nvPr/>
            </p:nvSpPr>
            <p:spPr>
              <a:xfrm>
                <a:off x="3143240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2714612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2285984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1857356" y="5572140"/>
                <a:ext cx="428628" cy="4416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7" name="Прямоугольник 106"/>
            <p:cNvSpPr/>
            <p:nvPr/>
          </p:nvSpPr>
          <p:spPr>
            <a:xfrm>
              <a:off x="4286248" y="64291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9" name="Прямоугольник 108"/>
          <p:cNvSpPr/>
          <p:nvPr/>
        </p:nvSpPr>
        <p:spPr>
          <a:xfrm>
            <a:off x="4429124" y="1000108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110" name="Прямоугольник 109"/>
          <p:cNvSpPr/>
          <p:nvPr/>
        </p:nvSpPr>
        <p:spPr>
          <a:xfrm>
            <a:off x="2285984" y="1428736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111" name="Прямоугольник 110"/>
          <p:cNvSpPr/>
          <p:nvPr/>
        </p:nvSpPr>
        <p:spPr>
          <a:xfrm>
            <a:off x="1857356" y="1844376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4000496" y="2701632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113" name="Прямоугольник 112"/>
          <p:cNvSpPr/>
          <p:nvPr/>
        </p:nvSpPr>
        <p:spPr>
          <a:xfrm>
            <a:off x="6143636" y="2273004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5</a:t>
            </a:r>
            <a:endParaRPr lang="ru-RU" sz="3600" b="1" dirty="0"/>
          </a:p>
        </p:txBody>
      </p:sp>
      <p:sp>
        <p:nvSpPr>
          <p:cNvPr id="114" name="Прямоугольник 113"/>
          <p:cNvSpPr/>
          <p:nvPr/>
        </p:nvSpPr>
        <p:spPr>
          <a:xfrm>
            <a:off x="1428728" y="3571876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6</a:t>
            </a:r>
            <a:endParaRPr lang="ru-RU" sz="3600" b="1" dirty="0"/>
          </a:p>
        </p:txBody>
      </p:sp>
      <p:sp>
        <p:nvSpPr>
          <p:cNvPr id="115" name="Прямоугольник 114"/>
          <p:cNvSpPr/>
          <p:nvPr/>
        </p:nvSpPr>
        <p:spPr>
          <a:xfrm>
            <a:off x="5286380" y="4416144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7</a:t>
            </a:r>
            <a:endParaRPr lang="ru-RU" sz="3600" b="1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1857356" y="5273400"/>
            <a:ext cx="428628" cy="4416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8</a:t>
            </a:r>
            <a:endParaRPr lang="ru-RU" sz="3600" b="1" dirty="0"/>
          </a:p>
        </p:txBody>
      </p:sp>
      <p:sp>
        <p:nvSpPr>
          <p:cNvPr id="117" name="Выноска 2 (с границей) 116"/>
          <p:cNvSpPr/>
          <p:nvPr/>
        </p:nvSpPr>
        <p:spPr>
          <a:xfrm>
            <a:off x="5357818" y="785794"/>
            <a:ext cx="2786082" cy="2714644"/>
          </a:xfrm>
          <a:prstGeom prst="accentCallout2">
            <a:avLst>
              <a:gd name="adj1" fmla="val 18750"/>
              <a:gd name="adj2" fmla="val -8333"/>
              <a:gd name="adj3" fmla="val 20704"/>
              <a:gd name="adj4" fmla="val -26578"/>
              <a:gd name="adj5" fmla="val 21853"/>
              <a:gd name="adj6" fmla="val -4765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Основной закон страны</a:t>
            </a: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133" name="Группа 132"/>
          <p:cNvGrpSpPr/>
          <p:nvPr/>
        </p:nvGrpSpPr>
        <p:grpSpPr>
          <a:xfrm>
            <a:off x="3571868" y="1357298"/>
            <a:ext cx="428628" cy="4857784"/>
            <a:chOff x="3571868" y="1357298"/>
            <a:chExt cx="428628" cy="4857784"/>
          </a:xfrm>
        </p:grpSpPr>
        <p:sp>
          <p:nvSpPr>
            <p:cNvPr id="118" name="TextBox 117"/>
            <p:cNvSpPr txBox="1"/>
            <p:nvPr/>
          </p:nvSpPr>
          <p:spPr>
            <a:xfrm>
              <a:off x="3571868" y="135729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К</a:t>
              </a:r>
              <a:endParaRPr lang="ru-RU" sz="3200" b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571868" y="1785926"/>
              <a:ext cx="4286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О</a:t>
              </a:r>
            </a:p>
            <a:p>
              <a:endParaRPr lang="ru-RU" sz="3200" b="1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571868" y="2214554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Н</a:t>
              </a:r>
              <a:endParaRPr lang="ru-RU" sz="3200" b="1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571868" y="2643182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С</a:t>
              </a:r>
              <a:endParaRPr lang="ru-RU" sz="3200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571868" y="307181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Т</a:t>
              </a:r>
              <a:endParaRPr lang="ru-RU" sz="3200" b="1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571868" y="3487167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И</a:t>
              </a:r>
              <a:endParaRPr lang="ru-RU" sz="3200" b="1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571868" y="3929066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Т</a:t>
              </a:r>
              <a:endParaRPr lang="ru-RU" sz="3200" b="1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571868" y="4344423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У</a:t>
              </a:r>
              <a:endParaRPr lang="ru-RU" sz="3200" b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571868" y="4773051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Ц</a:t>
              </a:r>
              <a:endParaRPr lang="ru-RU" sz="3200" b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571868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И</a:t>
              </a:r>
              <a:endParaRPr lang="ru-RU" sz="3200" b="1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571868" y="5630307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Я</a:t>
              </a:r>
              <a:endParaRPr lang="ru-RU" sz="3200" b="1" dirty="0"/>
            </a:p>
          </p:txBody>
        </p:sp>
      </p:grpSp>
      <p:sp>
        <p:nvSpPr>
          <p:cNvPr id="134" name="Выноска 2 (с границей) 133"/>
          <p:cNvSpPr/>
          <p:nvPr/>
        </p:nvSpPr>
        <p:spPr>
          <a:xfrm>
            <a:off x="5429256" y="857232"/>
            <a:ext cx="3500462" cy="2928958"/>
          </a:xfrm>
          <a:prstGeom prst="accentCallout2">
            <a:avLst>
              <a:gd name="adj1" fmla="val 18750"/>
              <a:gd name="adj2" fmla="val -8333"/>
              <a:gd name="adj3" fmla="val 15253"/>
              <a:gd name="adj4" fmla="val -16419"/>
              <a:gd name="adj5" fmla="val 14302"/>
              <a:gd name="adj6" fmla="val -1757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Винтовка с укороченным стволом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40" name="Группа 139"/>
          <p:cNvGrpSpPr/>
          <p:nvPr/>
        </p:nvGrpSpPr>
        <p:grpSpPr>
          <a:xfrm rot="5400000">
            <a:off x="3149734" y="2708126"/>
            <a:ext cx="3000396" cy="441616"/>
            <a:chOff x="2571736" y="3500438"/>
            <a:chExt cx="3000396" cy="441616"/>
          </a:xfrm>
        </p:grpSpPr>
        <p:sp>
          <p:nvSpPr>
            <p:cNvPr id="141" name="Прямоугольник 140"/>
            <p:cNvSpPr/>
            <p:nvPr/>
          </p:nvSpPr>
          <p:spPr>
            <a:xfrm>
              <a:off x="2571736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рямоугольник 141"/>
            <p:cNvSpPr/>
            <p:nvPr/>
          </p:nvSpPr>
          <p:spPr>
            <a:xfrm>
              <a:off x="3000364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3428992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3857620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рямоугольник 144"/>
            <p:cNvSpPr/>
            <p:nvPr/>
          </p:nvSpPr>
          <p:spPr>
            <a:xfrm>
              <a:off x="4286248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ямоугольник 145"/>
            <p:cNvSpPr/>
            <p:nvPr/>
          </p:nvSpPr>
          <p:spPr>
            <a:xfrm>
              <a:off x="4714876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5143504" y="3500438"/>
              <a:ext cx="428628" cy="4416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4429124" y="1357298"/>
            <a:ext cx="428628" cy="3143272"/>
            <a:chOff x="4429124" y="1357298"/>
            <a:chExt cx="428628" cy="3143272"/>
          </a:xfrm>
        </p:grpSpPr>
        <p:sp>
          <p:nvSpPr>
            <p:cNvPr id="135" name="TextBox 134"/>
            <p:cNvSpPr txBox="1"/>
            <p:nvPr/>
          </p:nvSpPr>
          <p:spPr>
            <a:xfrm>
              <a:off x="4429124" y="135729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К</a:t>
              </a:r>
              <a:endParaRPr lang="ru-RU" sz="3200" b="1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9124" y="1785926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429124" y="2201283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Р</a:t>
              </a:r>
              <a:endParaRPr lang="ru-RU" sz="3200" b="1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429124" y="2643182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429124" y="3058539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Б</a:t>
              </a:r>
              <a:endParaRPr lang="ru-RU" sz="3200" b="1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429124" y="3487167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И</a:t>
              </a:r>
              <a:endParaRPr lang="ru-RU" sz="3200" b="1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429124" y="3915795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Н</a:t>
              </a:r>
              <a:endParaRPr lang="ru-RU" sz="3200" b="1" dirty="0"/>
            </a:p>
          </p:txBody>
        </p:sp>
      </p:grpSp>
      <p:sp>
        <p:nvSpPr>
          <p:cNvPr id="151" name="Выноска 1 (с границей) 150"/>
          <p:cNvSpPr/>
          <p:nvPr/>
        </p:nvSpPr>
        <p:spPr>
          <a:xfrm>
            <a:off x="3286116" y="785794"/>
            <a:ext cx="4572032" cy="3786214"/>
          </a:xfrm>
          <a:prstGeom prst="accentCallout1">
            <a:avLst>
              <a:gd name="adj1" fmla="val 18750"/>
              <a:gd name="adj2" fmla="val -8333"/>
              <a:gd name="adj3" fmla="val 20666"/>
              <a:gd name="adj4" fmla="val -1230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Древнегреческий герой, уязвимым местом которого была пятка</a:t>
            </a:r>
            <a:endParaRPr lang="ru-RU" sz="4400" dirty="0">
              <a:solidFill>
                <a:schemeClr val="tx1"/>
              </a:solidFill>
            </a:endParaRPr>
          </a:p>
        </p:txBody>
      </p:sp>
      <p:grpSp>
        <p:nvGrpSpPr>
          <p:cNvPr id="159" name="Группа 158"/>
          <p:cNvGrpSpPr/>
          <p:nvPr/>
        </p:nvGrpSpPr>
        <p:grpSpPr>
          <a:xfrm>
            <a:off x="2285984" y="1772655"/>
            <a:ext cx="428628" cy="3169814"/>
            <a:chOff x="2285984" y="1772655"/>
            <a:chExt cx="428628" cy="3169814"/>
          </a:xfrm>
        </p:grpSpPr>
        <p:sp>
          <p:nvSpPr>
            <p:cNvPr id="152" name="TextBox 151"/>
            <p:cNvSpPr txBox="1"/>
            <p:nvPr/>
          </p:nvSpPr>
          <p:spPr>
            <a:xfrm>
              <a:off x="2285984" y="1772655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285984" y="2214554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Х</a:t>
              </a:r>
              <a:endParaRPr lang="ru-RU" sz="3200" b="1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285984" y="2629911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И</a:t>
              </a:r>
              <a:endParaRPr lang="ru-RU" sz="3200" b="1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285984" y="3058539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Л</a:t>
              </a:r>
              <a:endParaRPr lang="ru-RU" sz="3200" b="1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285984" y="350043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Л</a:t>
              </a:r>
              <a:endParaRPr lang="ru-RU" sz="3200" b="1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285984" y="3929066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Е</a:t>
              </a:r>
              <a:endParaRPr lang="ru-RU" sz="3200" b="1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285984" y="4357694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С</a:t>
              </a:r>
              <a:endParaRPr lang="ru-RU" sz="3200" b="1" dirty="0"/>
            </a:p>
          </p:txBody>
        </p:sp>
      </p:grpSp>
      <p:sp>
        <p:nvSpPr>
          <p:cNvPr id="160" name="Выноска 1 (с границей) 159"/>
          <p:cNvSpPr/>
          <p:nvPr/>
        </p:nvSpPr>
        <p:spPr>
          <a:xfrm>
            <a:off x="1571604" y="1928802"/>
            <a:ext cx="3500462" cy="2071702"/>
          </a:xfrm>
          <a:prstGeom prst="accentCallout1">
            <a:avLst>
              <a:gd name="adj1" fmla="val 63712"/>
              <a:gd name="adj2" fmla="val 106328"/>
              <a:gd name="adj3" fmla="val 32276"/>
              <a:gd name="adj4" fmla="val 13389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Гараж для самолётов</a:t>
            </a:r>
            <a:endParaRPr lang="ru-RU" sz="4400" dirty="0">
              <a:solidFill>
                <a:schemeClr val="tx1"/>
              </a:solidFill>
            </a:endParaRPr>
          </a:p>
        </p:txBody>
      </p:sp>
      <p:grpSp>
        <p:nvGrpSpPr>
          <p:cNvPr id="166" name="Группа 165"/>
          <p:cNvGrpSpPr/>
          <p:nvPr/>
        </p:nvGrpSpPr>
        <p:grpSpPr>
          <a:xfrm>
            <a:off x="6143636" y="2643182"/>
            <a:ext cx="428628" cy="2286016"/>
            <a:chOff x="6143636" y="2643182"/>
            <a:chExt cx="428628" cy="2286016"/>
          </a:xfrm>
        </p:grpSpPr>
        <p:sp>
          <p:nvSpPr>
            <p:cNvPr id="161" name="TextBox 160"/>
            <p:cNvSpPr txBox="1"/>
            <p:nvPr/>
          </p:nvSpPr>
          <p:spPr>
            <a:xfrm>
              <a:off x="6143636" y="2643182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143636" y="3058539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Н</a:t>
              </a:r>
              <a:endParaRPr lang="ru-RU" sz="3200" b="1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143636" y="3487167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Г</a:t>
              </a:r>
              <a:endParaRPr lang="ru-RU" sz="3200" b="1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143636" y="3915795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143636" y="4344423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Р</a:t>
              </a:r>
              <a:endParaRPr lang="ru-RU" sz="3200" b="1" dirty="0"/>
            </a:p>
          </p:txBody>
        </p:sp>
      </p:grpSp>
      <p:sp>
        <p:nvSpPr>
          <p:cNvPr id="131" name="Выноска 1 (с границей) 130"/>
          <p:cNvSpPr/>
          <p:nvPr/>
        </p:nvSpPr>
        <p:spPr>
          <a:xfrm>
            <a:off x="1142976" y="3286124"/>
            <a:ext cx="5357850" cy="2714644"/>
          </a:xfrm>
          <a:prstGeom prst="accentCallout1">
            <a:avLst>
              <a:gd name="adj1" fmla="val 3779"/>
              <a:gd name="adj2" fmla="val -6075"/>
              <a:gd name="adj3" fmla="val -38276"/>
              <a:gd name="adj4" fmla="val 1652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Оружие, изобретённое Калашниковым.</a:t>
            </a:r>
          </a:p>
          <a:p>
            <a:pPr algn="ctr"/>
            <a:endParaRPr lang="ru-RU" dirty="0"/>
          </a:p>
        </p:txBody>
      </p:sp>
      <p:grpSp>
        <p:nvGrpSpPr>
          <p:cNvPr id="170" name="Группа 169"/>
          <p:cNvGrpSpPr/>
          <p:nvPr/>
        </p:nvGrpSpPr>
        <p:grpSpPr>
          <a:xfrm>
            <a:off x="2714612" y="1785926"/>
            <a:ext cx="2571768" cy="584775"/>
            <a:chOff x="2714612" y="1785926"/>
            <a:chExt cx="2571768" cy="584775"/>
          </a:xfrm>
        </p:grpSpPr>
        <p:sp>
          <p:nvSpPr>
            <p:cNvPr id="132" name="TextBox 131"/>
            <p:cNvSpPr txBox="1"/>
            <p:nvPr/>
          </p:nvSpPr>
          <p:spPr>
            <a:xfrm>
              <a:off x="2714612" y="1785926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В</a:t>
              </a:r>
              <a:endParaRPr lang="ru-RU" sz="3200" b="1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143240" y="1785926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Т</a:t>
              </a:r>
              <a:endParaRPr lang="ru-RU" sz="3200" b="1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929058" y="1785926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М</a:t>
              </a:r>
              <a:endParaRPr lang="ru-RU" sz="3200" b="1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857752" y="1785926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Т</a:t>
              </a:r>
              <a:endParaRPr lang="ru-RU" sz="3200" b="1" dirty="0"/>
            </a:p>
          </p:txBody>
        </p:sp>
      </p:grpSp>
      <p:sp>
        <p:nvSpPr>
          <p:cNvPr id="171" name="Выноска 1 (с границей) 170"/>
          <p:cNvSpPr/>
          <p:nvPr/>
        </p:nvSpPr>
        <p:spPr>
          <a:xfrm>
            <a:off x="3857620" y="3786190"/>
            <a:ext cx="4286280" cy="2500330"/>
          </a:xfrm>
          <a:prstGeom prst="accentCallout1">
            <a:avLst>
              <a:gd name="adj1" fmla="val 11639"/>
              <a:gd name="adj2" fmla="val -5666"/>
              <a:gd name="adj3" fmla="val -23118"/>
              <a:gd name="adj4" fmla="val 1055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Наступление с криком "Ура!"</a:t>
            </a:r>
            <a:endParaRPr lang="ru-RU" sz="4400" dirty="0">
              <a:solidFill>
                <a:schemeClr val="tx1"/>
              </a:solidFill>
            </a:endParaRPr>
          </a:p>
        </p:txBody>
      </p:sp>
      <p:grpSp>
        <p:nvGrpSpPr>
          <p:cNvPr id="176" name="Группа 175"/>
          <p:cNvGrpSpPr/>
          <p:nvPr/>
        </p:nvGrpSpPr>
        <p:grpSpPr>
          <a:xfrm>
            <a:off x="4857752" y="2643182"/>
            <a:ext cx="1285884" cy="584775"/>
            <a:chOff x="4857752" y="2643182"/>
            <a:chExt cx="1285884" cy="584775"/>
          </a:xfrm>
        </p:grpSpPr>
        <p:sp>
          <p:nvSpPr>
            <p:cNvPr id="172" name="TextBox 171"/>
            <p:cNvSpPr txBox="1"/>
            <p:nvPr/>
          </p:nvSpPr>
          <p:spPr>
            <a:xfrm>
              <a:off x="4857752" y="2643182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Т</a:t>
              </a:r>
              <a:endParaRPr lang="ru-RU" sz="3200" b="1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286380" y="2643182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715008" y="2643182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К</a:t>
              </a:r>
              <a:endParaRPr lang="ru-RU" sz="3200" b="1" dirty="0"/>
            </a:p>
          </p:txBody>
        </p:sp>
      </p:grpSp>
      <p:sp>
        <p:nvSpPr>
          <p:cNvPr id="177" name="Выноска 1 (с границей) 176"/>
          <p:cNvSpPr/>
          <p:nvPr/>
        </p:nvSpPr>
        <p:spPr>
          <a:xfrm>
            <a:off x="2500298" y="714356"/>
            <a:ext cx="6215106" cy="2643206"/>
          </a:xfrm>
          <a:prstGeom prst="accentCallout1">
            <a:avLst>
              <a:gd name="adj1" fmla="val 17789"/>
              <a:gd name="adj2" fmla="val -4042"/>
              <a:gd name="adj3" fmla="val 105279"/>
              <a:gd name="adj4" fmla="val -1258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Спорт, характеризующий восхождение на горные вершины.</a:t>
            </a:r>
            <a:endParaRPr lang="ru-RU" sz="4400" dirty="0">
              <a:solidFill>
                <a:schemeClr val="tx1"/>
              </a:solidFill>
            </a:endParaRPr>
          </a:p>
        </p:txBody>
      </p:sp>
      <p:grpSp>
        <p:nvGrpSpPr>
          <p:cNvPr id="184" name="Группа 183"/>
          <p:cNvGrpSpPr/>
          <p:nvPr/>
        </p:nvGrpSpPr>
        <p:grpSpPr>
          <a:xfrm>
            <a:off x="1857356" y="3500438"/>
            <a:ext cx="3786214" cy="584775"/>
            <a:chOff x="1857356" y="3500438"/>
            <a:chExt cx="3786214" cy="584775"/>
          </a:xfrm>
        </p:grpSpPr>
        <p:sp>
          <p:nvSpPr>
            <p:cNvPr id="178" name="TextBox 177"/>
            <p:cNvSpPr txBox="1"/>
            <p:nvPr/>
          </p:nvSpPr>
          <p:spPr>
            <a:xfrm>
              <a:off x="1857356" y="350043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714612" y="350043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Ь</a:t>
              </a:r>
              <a:endParaRPr lang="ru-RU" sz="3200" b="1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143240" y="350043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П</a:t>
              </a:r>
              <a:endParaRPr lang="ru-RU" sz="3200" b="1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000496" y="350043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Н</a:t>
              </a:r>
              <a:endParaRPr lang="ru-RU" sz="3200" b="1" dirty="0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857752" y="350043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З</a:t>
              </a:r>
              <a:endParaRPr lang="ru-RU" sz="3200" b="1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214942" y="3500438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М</a:t>
              </a:r>
              <a:endParaRPr lang="ru-RU" sz="3200" b="1" dirty="0"/>
            </a:p>
          </p:txBody>
        </p:sp>
      </p:grpSp>
      <p:sp>
        <p:nvSpPr>
          <p:cNvPr id="185" name="Выноска 1 (с границей) 184"/>
          <p:cNvSpPr/>
          <p:nvPr/>
        </p:nvSpPr>
        <p:spPr>
          <a:xfrm>
            <a:off x="6215106" y="3214686"/>
            <a:ext cx="3071802" cy="1071570"/>
          </a:xfrm>
          <a:prstGeom prst="accentCallout1">
            <a:avLst>
              <a:gd name="adj1" fmla="val 19935"/>
              <a:gd name="adj2" fmla="val -4970"/>
              <a:gd name="adj3" fmla="val 113685"/>
              <a:gd name="adj4" fmla="val -2103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Неприятель</a:t>
            </a:r>
            <a:endParaRPr lang="ru-RU" sz="4400" dirty="0">
              <a:solidFill>
                <a:schemeClr val="tx1"/>
              </a:solidFill>
            </a:endParaRPr>
          </a:p>
        </p:txBody>
      </p:sp>
      <p:grpSp>
        <p:nvGrpSpPr>
          <p:cNvPr id="189" name="Группа 188"/>
          <p:cNvGrpSpPr/>
          <p:nvPr/>
        </p:nvGrpSpPr>
        <p:grpSpPr>
          <a:xfrm>
            <a:off x="5715008" y="4357694"/>
            <a:ext cx="1714512" cy="584775"/>
            <a:chOff x="5715008" y="4357694"/>
            <a:chExt cx="1714512" cy="584775"/>
          </a:xfrm>
        </p:grpSpPr>
        <p:sp>
          <p:nvSpPr>
            <p:cNvPr id="186" name="TextBox 185"/>
            <p:cNvSpPr txBox="1"/>
            <p:nvPr/>
          </p:nvSpPr>
          <p:spPr>
            <a:xfrm>
              <a:off x="5715008" y="4357694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В</a:t>
              </a:r>
              <a:endParaRPr lang="ru-RU" sz="3200" b="1" dirty="0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572264" y="4357694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000892" y="4357694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Г</a:t>
              </a:r>
              <a:endParaRPr lang="ru-RU" sz="3200" b="1" dirty="0"/>
            </a:p>
          </p:txBody>
        </p:sp>
      </p:grpSp>
      <p:sp>
        <p:nvSpPr>
          <p:cNvPr id="190" name="Выноска 1 (с границей) 189"/>
          <p:cNvSpPr/>
          <p:nvPr/>
        </p:nvSpPr>
        <p:spPr>
          <a:xfrm>
            <a:off x="2786050" y="3357562"/>
            <a:ext cx="3571900" cy="1857388"/>
          </a:xfrm>
          <a:prstGeom prst="accentCallout1">
            <a:avLst>
              <a:gd name="adj1" fmla="val 19258"/>
              <a:gd name="adj2" fmla="val -3211"/>
              <a:gd name="adj3" fmla="val 105389"/>
              <a:gd name="adj4" fmla="val -1935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Род войск «Бог» войны</a:t>
            </a:r>
            <a:endParaRPr lang="ru-RU" sz="4400" dirty="0">
              <a:solidFill>
                <a:schemeClr val="tx1"/>
              </a:solidFill>
            </a:endParaRPr>
          </a:p>
        </p:txBody>
      </p:sp>
      <p:grpSp>
        <p:nvGrpSpPr>
          <p:cNvPr id="200" name="Группа 199"/>
          <p:cNvGrpSpPr/>
          <p:nvPr/>
        </p:nvGrpSpPr>
        <p:grpSpPr>
          <a:xfrm>
            <a:off x="2285984" y="5214950"/>
            <a:ext cx="4286280" cy="584775"/>
            <a:chOff x="2285984" y="5214950"/>
            <a:chExt cx="4286280" cy="584775"/>
          </a:xfrm>
        </p:grpSpPr>
        <p:sp>
          <p:nvSpPr>
            <p:cNvPr id="191" name="TextBox 190"/>
            <p:cNvSpPr txBox="1"/>
            <p:nvPr/>
          </p:nvSpPr>
          <p:spPr>
            <a:xfrm>
              <a:off x="2285984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А</a:t>
              </a:r>
              <a:endParaRPr lang="ru-RU" sz="3200" b="1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2714612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Р</a:t>
              </a:r>
              <a:endParaRPr lang="ru-RU" sz="3200" b="1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143240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Т</a:t>
              </a:r>
              <a:endParaRPr lang="ru-RU" sz="3200" b="1" dirty="0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000496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Л</a:t>
              </a:r>
              <a:endParaRPr lang="ru-RU" sz="3200" b="1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429124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Л</a:t>
              </a:r>
              <a:endParaRPr lang="ru-RU" sz="3200" b="1" dirty="0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857752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Е</a:t>
              </a:r>
              <a:endParaRPr lang="ru-RU" sz="3200" b="1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5286380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Р</a:t>
              </a:r>
              <a:endParaRPr lang="ru-RU" sz="3200" b="1" dirty="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715008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И</a:t>
              </a:r>
              <a:endParaRPr lang="ru-RU" sz="3200" b="1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143636" y="5214950"/>
              <a:ext cx="4286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/>
                <a:t>Я</a:t>
              </a:r>
              <a:endParaRPr lang="ru-RU" sz="3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decel="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  <p:bldLst>
      <p:bldP spid="117" grpId="0" animBg="1"/>
      <p:bldP spid="117" grpId="1" animBg="1"/>
      <p:bldP spid="134" grpId="0" animBg="1"/>
      <p:bldP spid="134" grpId="3" animBg="1"/>
      <p:bldP spid="151" grpId="0" animBg="1"/>
      <p:bldP spid="151" grpId="1" animBg="1"/>
      <p:bldP spid="160" grpId="0" animBg="1"/>
      <p:bldP spid="160" grpId="1" animBg="1"/>
      <p:bldP spid="131" grpId="0" animBg="1"/>
      <p:bldP spid="131" grpId="1" animBg="1"/>
      <p:bldP spid="171" grpId="0" animBg="1"/>
      <p:bldP spid="171" grpId="1" animBg="1"/>
      <p:bldP spid="177" grpId="0" animBg="1"/>
      <p:bldP spid="177" grpId="1" animBg="1"/>
      <p:bldP spid="185" grpId="0" animBg="1"/>
      <p:bldP spid="185" grpId="1" animBg="1"/>
      <p:bldP spid="190" grpId="0" animBg="1"/>
      <p:bldP spid="19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я\Desktop\5446f55c-0519-47c7-92ae-de1e3eef7b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443"/>
            <a:ext cx="6716572" cy="6415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2840"/>
            <a:ext cx="7772400" cy="95726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ЛЮБОВНОЕ ПОСЛАНИЕ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571612"/>
            <a:ext cx="6400800" cy="4067188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ru-RU" sz="4400" dirty="0" smtClean="0">
                <a:solidFill>
                  <a:srgbClr val="FF0000"/>
                </a:solidFill>
              </a:rPr>
              <a:t>Твои глаза, как два алмаза...</a:t>
            </a:r>
          </a:p>
          <a:p>
            <a:pPr algn="l"/>
            <a:endParaRPr lang="ru-RU" sz="4400" dirty="0" smtClean="0">
              <a:solidFill>
                <a:srgbClr val="FF0000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sz="4400" dirty="0" smtClean="0">
                <a:solidFill>
                  <a:srgbClr val="FF0000"/>
                </a:solidFill>
              </a:rPr>
              <a:t>Ты хороша, как звездочка в ночи…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vert="wordArtVert" anchor="t"/>
          <a:lstStyle/>
          <a:p>
            <a:endParaRPr lang="ru-RU" dirty="0"/>
          </a:p>
        </p:txBody>
      </p:sp>
      <p:pic>
        <p:nvPicPr>
          <p:cNvPr id="1026" name="Picture 2" descr="C:\Users\Юля\Desktop\08cb9e23-b066-4148-9925-cbf519eccd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9333" y="214290"/>
            <a:ext cx="4752931" cy="6475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Юля\Desktop\news21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428605"/>
            <a:ext cx="6767390" cy="5072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Юля\Desktop\a6a453fd-4bc3-4cd6-a6a2-8b5a12e8d1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700" y="285728"/>
            <a:ext cx="887660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чистяков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71462"/>
            <a:ext cx="4000528" cy="6648120"/>
          </a:xfrm>
          <a:prstGeom prst="rect">
            <a:avLst/>
          </a:prstGeom>
        </p:spPr>
      </p:pic>
      <p:pic>
        <p:nvPicPr>
          <p:cNvPr id="5" name="Рисунок 4" descr="связ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625985"/>
            <a:ext cx="5015485" cy="3231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благов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3979408" cy="5286388"/>
          </a:xfrm>
          <a:prstGeom prst="rect">
            <a:avLst/>
          </a:prstGeom>
        </p:spPr>
      </p:pic>
      <p:pic>
        <p:nvPicPr>
          <p:cNvPr id="6" name="Рисунок 5" descr="y_027cb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3195" y="571480"/>
            <a:ext cx="4280975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000108"/>
            <a:ext cx="7772400" cy="4768867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</a:rPr>
              <a:t>«Армейский калейдоскоп»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Команды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 smtClean="0"/>
              <a:t>Связисты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Коршунов Александр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Балашов Тимур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err="1" smtClean="0"/>
              <a:t>Кроваткин</a:t>
            </a:r>
            <a:r>
              <a:rPr lang="ru-RU" dirty="0" smtClean="0"/>
              <a:t> Даниил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err="1" smtClean="0"/>
              <a:t>Палкин</a:t>
            </a:r>
            <a:r>
              <a:rPr lang="ru-RU" dirty="0" smtClean="0"/>
              <a:t> </a:t>
            </a:r>
            <a:r>
              <a:rPr lang="ru-RU" dirty="0" err="1" smtClean="0"/>
              <a:t>Вечеслав</a:t>
            </a:r>
            <a:endParaRPr lang="ru-RU" dirty="0" smtClean="0"/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Балашов Олег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Носов Илья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err="1" smtClean="0"/>
              <a:t>Варанкин</a:t>
            </a:r>
            <a:r>
              <a:rPr lang="ru-RU" dirty="0" smtClean="0"/>
              <a:t> Дмитрий</a:t>
            </a: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 smtClean="0"/>
              <a:t>Танкисты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Носов Иван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err="1" smtClean="0"/>
              <a:t>Куделин</a:t>
            </a:r>
            <a:r>
              <a:rPr lang="ru-RU" dirty="0" smtClean="0"/>
              <a:t> Егор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err="1" smtClean="0"/>
              <a:t>Кубаев</a:t>
            </a:r>
            <a:r>
              <a:rPr lang="ru-RU" dirty="0" smtClean="0"/>
              <a:t> Александр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Беззубов Егор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Балашов Георгий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/>
              <a:t>Замесов Аркадий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err="1" smtClean="0"/>
              <a:t>Костыгов</a:t>
            </a:r>
            <a:r>
              <a:rPr lang="ru-RU" dirty="0" smtClean="0"/>
              <a:t> Валерий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1554</TotalTime>
  <Words>394</Words>
  <Application>Microsoft Office PowerPoint</Application>
  <PresentationFormat>Экран (4:3)</PresentationFormat>
  <Paragraphs>157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«Армейский калейдоскоп»</vt:lpstr>
      <vt:lpstr>Команды</vt:lpstr>
      <vt:lpstr>Интеллектуальный конкурс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Выдающихся людей надо знать в лицо </vt:lpstr>
      <vt:lpstr>Слайд 21</vt:lpstr>
      <vt:lpstr>Слайд 22</vt:lpstr>
      <vt:lpstr>Слайд 23</vt:lpstr>
      <vt:lpstr>Слайд 24</vt:lpstr>
      <vt:lpstr>Слайд 25</vt:lpstr>
      <vt:lpstr>Слайд 26</vt:lpstr>
      <vt:lpstr>«Крылатые фразы»</vt:lpstr>
      <vt:lpstr>Военная подготовка</vt:lpstr>
      <vt:lpstr>«Военный кроссворд»</vt:lpstr>
      <vt:lpstr>ЛЮБОВНОЕ ПОСЛАНИЕ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Юля</cp:lastModifiedBy>
  <cp:revision>86</cp:revision>
  <dcterms:created xsi:type="dcterms:W3CDTF">2015-02-15T09:26:27Z</dcterms:created>
  <dcterms:modified xsi:type="dcterms:W3CDTF">2015-02-27T21:04:54Z</dcterms:modified>
</cp:coreProperties>
</file>