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9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4" r:id="rId17"/>
    <p:sldId id="258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в лучшую сторону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изменилось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изменилось в худшую сторону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79785984"/>
        <c:axId val="79787520"/>
        <c:axId val="0"/>
      </c:bar3DChart>
      <c:catAx>
        <c:axId val="79785984"/>
        <c:scaling>
          <c:orientation val="minMax"/>
        </c:scaling>
        <c:axPos val="b"/>
        <c:numFmt formatCode="General" sourceLinked="1"/>
        <c:tickLblPos val="nextTo"/>
        <c:crossAx val="79787520"/>
        <c:crosses val="autoZero"/>
        <c:auto val="1"/>
        <c:lblAlgn val="ctr"/>
        <c:lblOffset val="100"/>
      </c:catAx>
      <c:valAx>
        <c:axId val="79787520"/>
        <c:scaling>
          <c:orientation val="minMax"/>
        </c:scaling>
        <c:axPos val="l"/>
        <c:majorGridlines/>
        <c:numFmt formatCode="General" sourceLinked="1"/>
        <c:tickLblPos val="nextTo"/>
        <c:crossAx val="79785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в лучшую сторону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изменилось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изменилось в худшую сторону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hape val="cylinder"/>
        <c:axId val="83672448"/>
        <c:axId val="83674240"/>
        <c:axId val="0"/>
      </c:bar3DChart>
      <c:catAx>
        <c:axId val="83672448"/>
        <c:scaling>
          <c:orientation val="minMax"/>
        </c:scaling>
        <c:axPos val="b"/>
        <c:numFmt formatCode="General" sourceLinked="1"/>
        <c:tickLblPos val="nextTo"/>
        <c:crossAx val="83674240"/>
        <c:crosses val="autoZero"/>
        <c:auto val="1"/>
        <c:lblAlgn val="ctr"/>
        <c:lblOffset val="100"/>
      </c:catAx>
      <c:valAx>
        <c:axId val="83674240"/>
        <c:scaling>
          <c:orientation val="minMax"/>
        </c:scaling>
        <c:axPos val="l"/>
        <c:majorGridlines/>
        <c:numFmt formatCode="General" sourceLinked="1"/>
        <c:tickLblPos val="nextTo"/>
        <c:crossAx val="83672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486822785456271"/>
          <c:w val="0.59191847112860896"/>
          <c:h val="0.89513177214543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от1ч. До 3ч.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8.2000000000000011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486822785456271"/>
          <c:w val="0.56788652023413522"/>
          <c:h val="0.89513177214543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авремя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1ч. до 3ч.</c:v>
                </c:pt>
                <c:pt idx="1">
                  <c:v>менее часа</c:v>
                </c:pt>
                <c:pt idx="2">
                  <c:v>более 3-х</c:v>
                </c:pt>
                <c:pt idx="3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233EF-E9C8-44F7-9CD8-C62CD73814C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0543549-236B-4EB6-BAB4-F7388A2AB5F4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706D8065-EFDB-4825-8CCF-8BB9D0D8FBDD}" type="parTrans" cxnId="{22F97B2A-018E-411F-986E-A5BC9C02DD8E}">
      <dgm:prSet/>
      <dgm:spPr/>
      <dgm:t>
        <a:bodyPr/>
        <a:lstStyle/>
        <a:p>
          <a:endParaRPr lang="ru-RU"/>
        </a:p>
      </dgm:t>
    </dgm:pt>
    <dgm:pt modelId="{399C7B60-AD61-4DA0-8E16-3F9DDC71F170}" type="sibTrans" cxnId="{22F97B2A-018E-411F-986E-A5BC9C02DD8E}">
      <dgm:prSet/>
      <dgm:spPr/>
      <dgm:t>
        <a:bodyPr/>
        <a:lstStyle/>
        <a:p>
          <a:endParaRPr lang="ru-RU"/>
        </a:p>
      </dgm:t>
    </dgm:pt>
    <dgm:pt modelId="{79538143-222A-4BA2-9EDD-01E74904247C}">
      <dgm:prSet phldrT="[Текст]"/>
      <dgm:spPr/>
      <dgm:t>
        <a:bodyPr/>
        <a:lstStyle/>
        <a:p>
          <a:r>
            <a:rPr lang="ru-RU" dirty="0" smtClean="0"/>
            <a:t>учителя</a:t>
          </a:r>
          <a:endParaRPr lang="ru-RU" dirty="0"/>
        </a:p>
      </dgm:t>
    </dgm:pt>
    <dgm:pt modelId="{CA52CF41-83DB-4D7A-B30A-8041D00FF7F8}" type="parTrans" cxnId="{815E8B54-C896-4F2E-8FDD-410755E1E066}">
      <dgm:prSet/>
      <dgm:spPr/>
      <dgm:t>
        <a:bodyPr/>
        <a:lstStyle/>
        <a:p>
          <a:endParaRPr lang="ru-RU"/>
        </a:p>
      </dgm:t>
    </dgm:pt>
    <dgm:pt modelId="{614D4431-3FB3-4A4D-A953-183E10DC52BB}" type="sibTrans" cxnId="{815E8B54-C896-4F2E-8FDD-410755E1E066}">
      <dgm:prSet/>
      <dgm:spPr/>
      <dgm:t>
        <a:bodyPr/>
        <a:lstStyle/>
        <a:p>
          <a:endParaRPr lang="ru-RU"/>
        </a:p>
      </dgm:t>
    </dgm:pt>
    <dgm:pt modelId="{D65F84AF-C9D9-4DB4-9620-B644F4859665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9A79D13A-37F3-4908-BC4F-E7BD5ABD0B61}" type="parTrans" cxnId="{01DF864E-401C-4197-9032-7D70EE18912D}">
      <dgm:prSet/>
      <dgm:spPr/>
      <dgm:t>
        <a:bodyPr/>
        <a:lstStyle/>
        <a:p>
          <a:endParaRPr lang="ru-RU"/>
        </a:p>
      </dgm:t>
    </dgm:pt>
    <dgm:pt modelId="{89A5D1A5-FD76-4B74-AB11-ED22FBB2B4CC}" type="sibTrans" cxnId="{01DF864E-401C-4197-9032-7D70EE18912D}">
      <dgm:prSet/>
      <dgm:spPr/>
      <dgm:t>
        <a:bodyPr/>
        <a:lstStyle/>
        <a:p>
          <a:endParaRPr lang="ru-RU"/>
        </a:p>
      </dgm:t>
    </dgm:pt>
    <dgm:pt modelId="{26F6DDAC-C225-490F-923B-DA735F33722A}" type="pres">
      <dgm:prSet presAssocID="{798233EF-E9C8-44F7-9CD8-C62CD73814CA}" presName="compositeShape" presStyleCnt="0">
        <dgm:presLayoutVars>
          <dgm:chMax val="7"/>
          <dgm:dir/>
          <dgm:resizeHandles val="exact"/>
        </dgm:presLayoutVars>
      </dgm:prSet>
      <dgm:spPr/>
    </dgm:pt>
    <dgm:pt modelId="{E9AE0905-E9F2-4778-9CD1-9AB7626735AE}" type="pres">
      <dgm:prSet presAssocID="{60543549-236B-4EB6-BAB4-F7388A2AB5F4}" presName="circ1" presStyleLbl="vennNode1" presStyleIdx="0" presStyleCnt="3"/>
      <dgm:spPr/>
      <dgm:t>
        <a:bodyPr/>
        <a:lstStyle/>
        <a:p>
          <a:endParaRPr lang="ru-RU"/>
        </a:p>
      </dgm:t>
    </dgm:pt>
    <dgm:pt modelId="{712047B7-857D-4EBF-95BD-8D51D893CCF5}" type="pres">
      <dgm:prSet presAssocID="{60543549-236B-4EB6-BAB4-F7388A2AB5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F466F-5404-494E-A547-AE17A4C1EACA}" type="pres">
      <dgm:prSet presAssocID="{79538143-222A-4BA2-9EDD-01E74904247C}" presName="circ2" presStyleLbl="vennNode1" presStyleIdx="1" presStyleCnt="3"/>
      <dgm:spPr/>
      <dgm:t>
        <a:bodyPr/>
        <a:lstStyle/>
        <a:p>
          <a:endParaRPr lang="ru-RU"/>
        </a:p>
      </dgm:t>
    </dgm:pt>
    <dgm:pt modelId="{ED895684-5814-4F9C-A435-2F9FE7F40D0A}" type="pres">
      <dgm:prSet presAssocID="{79538143-222A-4BA2-9EDD-01E7490424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C4114-8A21-44F4-8498-09FDE0413FA2}" type="pres">
      <dgm:prSet presAssocID="{D65F84AF-C9D9-4DB4-9620-B644F4859665}" presName="circ3" presStyleLbl="vennNode1" presStyleIdx="2" presStyleCnt="3"/>
      <dgm:spPr/>
      <dgm:t>
        <a:bodyPr/>
        <a:lstStyle/>
        <a:p>
          <a:endParaRPr lang="ru-RU"/>
        </a:p>
      </dgm:t>
    </dgm:pt>
    <dgm:pt modelId="{39E9D970-22BC-4A5A-92A0-5FD61181C39C}" type="pres">
      <dgm:prSet presAssocID="{D65F84AF-C9D9-4DB4-9620-B644F485966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A2A8F-F3F9-4B62-A654-A6FD1BDA66E8}" type="presOf" srcId="{60543549-236B-4EB6-BAB4-F7388A2AB5F4}" destId="{712047B7-857D-4EBF-95BD-8D51D893CCF5}" srcOrd="1" destOrd="0" presId="urn:microsoft.com/office/officeart/2005/8/layout/venn1"/>
    <dgm:cxn modelId="{815E8B54-C896-4F2E-8FDD-410755E1E066}" srcId="{798233EF-E9C8-44F7-9CD8-C62CD73814CA}" destId="{79538143-222A-4BA2-9EDD-01E74904247C}" srcOrd="1" destOrd="0" parTransId="{CA52CF41-83DB-4D7A-B30A-8041D00FF7F8}" sibTransId="{614D4431-3FB3-4A4D-A953-183E10DC52BB}"/>
    <dgm:cxn modelId="{E6BAE731-8A59-4BA5-862A-20B812748A2D}" type="presOf" srcId="{60543549-236B-4EB6-BAB4-F7388A2AB5F4}" destId="{E9AE0905-E9F2-4778-9CD1-9AB7626735AE}" srcOrd="0" destOrd="0" presId="urn:microsoft.com/office/officeart/2005/8/layout/venn1"/>
    <dgm:cxn modelId="{C08F52A2-509A-4EB9-8902-7D39083D5060}" type="presOf" srcId="{798233EF-E9C8-44F7-9CD8-C62CD73814CA}" destId="{26F6DDAC-C225-490F-923B-DA735F33722A}" srcOrd="0" destOrd="0" presId="urn:microsoft.com/office/officeart/2005/8/layout/venn1"/>
    <dgm:cxn modelId="{E0F88750-8E81-4039-94BF-DDC75DD3E1C8}" type="presOf" srcId="{79538143-222A-4BA2-9EDD-01E74904247C}" destId="{12EF466F-5404-494E-A547-AE17A4C1EACA}" srcOrd="0" destOrd="0" presId="urn:microsoft.com/office/officeart/2005/8/layout/venn1"/>
    <dgm:cxn modelId="{22F97B2A-018E-411F-986E-A5BC9C02DD8E}" srcId="{798233EF-E9C8-44F7-9CD8-C62CD73814CA}" destId="{60543549-236B-4EB6-BAB4-F7388A2AB5F4}" srcOrd="0" destOrd="0" parTransId="{706D8065-EFDB-4825-8CCF-8BB9D0D8FBDD}" sibTransId="{399C7B60-AD61-4DA0-8E16-3F9DDC71F170}"/>
    <dgm:cxn modelId="{92059B3D-B43C-4FCA-90BD-E8E2A2536252}" type="presOf" srcId="{79538143-222A-4BA2-9EDD-01E74904247C}" destId="{ED895684-5814-4F9C-A435-2F9FE7F40D0A}" srcOrd="1" destOrd="0" presId="urn:microsoft.com/office/officeart/2005/8/layout/venn1"/>
    <dgm:cxn modelId="{8CA204A1-319A-4543-92E7-E39953F0A774}" type="presOf" srcId="{D65F84AF-C9D9-4DB4-9620-B644F4859665}" destId="{39E9D970-22BC-4A5A-92A0-5FD61181C39C}" srcOrd="1" destOrd="0" presId="urn:microsoft.com/office/officeart/2005/8/layout/venn1"/>
    <dgm:cxn modelId="{01DF864E-401C-4197-9032-7D70EE18912D}" srcId="{798233EF-E9C8-44F7-9CD8-C62CD73814CA}" destId="{D65F84AF-C9D9-4DB4-9620-B644F4859665}" srcOrd="2" destOrd="0" parTransId="{9A79D13A-37F3-4908-BC4F-E7BD5ABD0B61}" sibTransId="{89A5D1A5-FD76-4B74-AB11-ED22FBB2B4CC}"/>
    <dgm:cxn modelId="{0F0CD6FF-948F-42D4-A60F-255CCDD113E6}" type="presOf" srcId="{D65F84AF-C9D9-4DB4-9620-B644F4859665}" destId="{37FC4114-8A21-44F4-8498-09FDE0413FA2}" srcOrd="0" destOrd="0" presId="urn:microsoft.com/office/officeart/2005/8/layout/venn1"/>
    <dgm:cxn modelId="{D5AFE784-A6D8-4729-BECF-2AEF2E4E54FA}" type="presParOf" srcId="{26F6DDAC-C225-490F-923B-DA735F33722A}" destId="{E9AE0905-E9F2-4778-9CD1-9AB7626735AE}" srcOrd="0" destOrd="0" presId="urn:microsoft.com/office/officeart/2005/8/layout/venn1"/>
    <dgm:cxn modelId="{03106D2E-CD52-46D0-8252-C20E67BF2D46}" type="presParOf" srcId="{26F6DDAC-C225-490F-923B-DA735F33722A}" destId="{712047B7-857D-4EBF-95BD-8D51D893CCF5}" srcOrd="1" destOrd="0" presId="urn:microsoft.com/office/officeart/2005/8/layout/venn1"/>
    <dgm:cxn modelId="{04A03890-E2F9-420D-A22B-D860B25D3B7E}" type="presParOf" srcId="{26F6DDAC-C225-490F-923B-DA735F33722A}" destId="{12EF466F-5404-494E-A547-AE17A4C1EACA}" srcOrd="2" destOrd="0" presId="urn:microsoft.com/office/officeart/2005/8/layout/venn1"/>
    <dgm:cxn modelId="{8DA47293-8E55-436A-AF4F-805050D0AE00}" type="presParOf" srcId="{26F6DDAC-C225-490F-923B-DA735F33722A}" destId="{ED895684-5814-4F9C-A435-2F9FE7F40D0A}" srcOrd="3" destOrd="0" presId="urn:microsoft.com/office/officeart/2005/8/layout/venn1"/>
    <dgm:cxn modelId="{104E73B9-9572-4F87-8BD4-742DE5B7BCBF}" type="presParOf" srcId="{26F6DDAC-C225-490F-923B-DA735F33722A}" destId="{37FC4114-8A21-44F4-8498-09FDE0413FA2}" srcOrd="4" destOrd="0" presId="urn:microsoft.com/office/officeart/2005/8/layout/venn1"/>
    <dgm:cxn modelId="{6F8547EC-544D-4208-879D-68149DA46007}" type="presParOf" srcId="{26F6DDAC-C225-490F-923B-DA735F33722A}" destId="{39E9D970-22BC-4A5A-92A0-5FD61181C3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E0905-E9F2-4778-9CD1-9AB7626735AE}">
      <dsp:nvSpPr>
        <dsp:cNvPr id="0" name=""/>
        <dsp:cNvSpPr/>
      </dsp:nvSpPr>
      <dsp:spPr>
        <a:xfrm>
          <a:off x="2309494" y="60007"/>
          <a:ext cx="2880360" cy="28803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родители</a:t>
          </a:r>
          <a:endParaRPr lang="ru-RU" sz="3900" kern="1200" dirty="0"/>
        </a:p>
      </dsp:txBody>
      <dsp:txXfrm>
        <a:off x="2693542" y="564070"/>
        <a:ext cx="2112263" cy="1296162"/>
      </dsp:txXfrm>
    </dsp:sp>
    <dsp:sp modelId="{12EF466F-5404-494E-A547-AE17A4C1EACA}">
      <dsp:nvSpPr>
        <dsp:cNvPr id="0" name=""/>
        <dsp:cNvSpPr/>
      </dsp:nvSpPr>
      <dsp:spPr>
        <a:xfrm>
          <a:off x="3348824" y="1860232"/>
          <a:ext cx="2880360" cy="28803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учителя</a:t>
          </a:r>
          <a:endParaRPr lang="ru-RU" sz="3900" kern="1200" dirty="0"/>
        </a:p>
      </dsp:txBody>
      <dsp:txXfrm>
        <a:off x="4229734" y="2604325"/>
        <a:ext cx="1728216" cy="1584198"/>
      </dsp:txXfrm>
    </dsp:sp>
    <dsp:sp modelId="{37FC4114-8A21-44F4-8498-09FDE0413FA2}">
      <dsp:nvSpPr>
        <dsp:cNvPr id="0" name=""/>
        <dsp:cNvSpPr/>
      </dsp:nvSpPr>
      <dsp:spPr>
        <a:xfrm>
          <a:off x="1270165" y="1860232"/>
          <a:ext cx="2880360" cy="28803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дети</a:t>
          </a:r>
          <a:endParaRPr lang="ru-RU" sz="3900" kern="1200" dirty="0"/>
        </a:p>
      </dsp:txBody>
      <dsp:txXfrm>
        <a:off x="1541398" y="2604325"/>
        <a:ext cx="1728216" cy="1584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BE86B-A072-46A5-9619-58FD0304A64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B6FDD6-26B8-46E5-8CCE-2908D205E1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mreshu.ru/wp-content/uploads/2011/11/6493175683_9f24a7ba4a_z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04664"/>
            <a:ext cx="5256584" cy="31683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b="1" i="1" dirty="0"/>
              <a:t>Занятие в школе может только  доставить ограниченному рассудку  и как бы вдолбить  в него  все правила, добытые чужим пониманием, но способность правильно пользоваться ими  разовьет только домашний самостоятельный труд.                  </a:t>
            </a:r>
            <a:endParaRPr lang="ru-RU" dirty="0"/>
          </a:p>
          <a:p>
            <a:r>
              <a:rPr lang="ru-RU" b="1" i="1" dirty="0"/>
              <a:t>                                                                                             </a:t>
            </a:r>
            <a:r>
              <a:rPr lang="en-US" b="1" i="1" dirty="0" smtClean="0"/>
              <a:t>   </a:t>
            </a:r>
            <a:r>
              <a:rPr lang="ru-RU" b="1" i="1" dirty="0" smtClean="0"/>
              <a:t>И.Кант</a:t>
            </a:r>
            <a:r>
              <a:rPr lang="ru-RU" b="1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samreshu.ru/wp-content/uploads/2011/11/6493175683_9f24a7ba4a_z-300x19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Время затраченное на домашнюю подготовку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827584" y="1988840"/>
          <a:ext cx="36576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Основная школа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716016" y="1988840"/>
          <a:ext cx="367240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14847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Начальная школа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581128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Готовность дом. Задания</a:t>
            </a:r>
          </a:p>
          <a:p>
            <a:r>
              <a:rPr lang="ru-RU" b="1" dirty="0" smtClean="0"/>
              <a:t>Письменные предметы – 75%</a:t>
            </a:r>
          </a:p>
          <a:p>
            <a:r>
              <a:rPr lang="ru-RU" b="1" dirty="0" smtClean="0"/>
              <a:t>Устные предметы – 50%</a:t>
            </a:r>
          </a:p>
          <a:p>
            <a:r>
              <a:rPr lang="ru-RU" b="1" dirty="0" smtClean="0"/>
              <a:t>Немецкий язык – 50 %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4509120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Готовность дом. Задания</a:t>
            </a:r>
          </a:p>
          <a:p>
            <a:r>
              <a:rPr lang="ru-RU" b="1" dirty="0" smtClean="0"/>
              <a:t>Математика  0% - 75%</a:t>
            </a:r>
          </a:p>
          <a:p>
            <a:r>
              <a:rPr lang="ru-RU" b="1" dirty="0" smtClean="0"/>
              <a:t>Русский язык  25% - 100%</a:t>
            </a:r>
          </a:p>
          <a:p>
            <a:r>
              <a:rPr lang="ru-RU" b="1" dirty="0" smtClean="0"/>
              <a:t>Немецкий язык  60% -100%</a:t>
            </a:r>
          </a:p>
          <a:p>
            <a:r>
              <a:rPr lang="ru-RU" b="1" dirty="0" smtClean="0"/>
              <a:t> История  25%- 70%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4121608" cy="4663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«Затратные предметы»</a:t>
            </a:r>
          </a:p>
          <a:p>
            <a:pPr>
              <a:buNone/>
            </a:pPr>
            <a:r>
              <a:rPr lang="ru-RU" dirty="0" smtClean="0"/>
              <a:t>Математика</a:t>
            </a:r>
          </a:p>
          <a:p>
            <a:pPr>
              <a:buNone/>
            </a:pPr>
            <a:r>
              <a:rPr lang="ru-RU" dirty="0" smtClean="0"/>
              <a:t>Русский язык</a:t>
            </a:r>
          </a:p>
          <a:p>
            <a:pPr>
              <a:buNone/>
            </a:pPr>
            <a:r>
              <a:rPr lang="ru-RU" dirty="0" smtClean="0"/>
              <a:t>Немецкий язык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524000"/>
            <a:ext cx="4073656" cy="4663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«Тревожные предметы»</a:t>
            </a:r>
          </a:p>
          <a:p>
            <a:pPr>
              <a:buNone/>
            </a:pPr>
            <a:r>
              <a:rPr lang="ru-RU" dirty="0" smtClean="0"/>
              <a:t>Математика</a:t>
            </a:r>
          </a:p>
          <a:p>
            <a:pPr>
              <a:buNone/>
            </a:pPr>
            <a:r>
              <a:rPr lang="ru-RU" dirty="0" smtClean="0"/>
              <a:t>Русский язык</a:t>
            </a:r>
          </a:p>
          <a:p>
            <a:pPr>
              <a:buNone/>
            </a:pPr>
            <a:r>
              <a:rPr lang="ru-RU" dirty="0" smtClean="0"/>
              <a:t>Немецкий язык</a:t>
            </a:r>
          </a:p>
          <a:p>
            <a:pPr>
              <a:buNone/>
            </a:pPr>
            <a:r>
              <a:rPr lang="ru-RU" dirty="0" smtClean="0"/>
              <a:t>Чтение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276872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780928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364502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2276872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2780928"/>
            <a:ext cx="79208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3284984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2420888"/>
            <a:ext cx="1296144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2924944"/>
            <a:ext cx="1296144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7452320" y="3429000"/>
            <a:ext cx="720080" cy="189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452320" y="3789040"/>
            <a:ext cx="792088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524000"/>
            <a:ext cx="4337632" cy="4663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«Затратные предметы»</a:t>
            </a:r>
          </a:p>
          <a:p>
            <a:pPr>
              <a:buNone/>
            </a:pPr>
            <a:r>
              <a:rPr lang="ru-RU" dirty="0" smtClean="0"/>
              <a:t>Математика</a:t>
            </a:r>
          </a:p>
          <a:p>
            <a:pPr>
              <a:buNone/>
            </a:pPr>
            <a:r>
              <a:rPr lang="ru-RU" dirty="0" smtClean="0"/>
              <a:t>Немецкий язык</a:t>
            </a:r>
          </a:p>
          <a:p>
            <a:pPr>
              <a:buNone/>
            </a:pPr>
            <a:r>
              <a:rPr lang="ru-RU" dirty="0" smtClean="0"/>
              <a:t>Обществознание</a:t>
            </a:r>
          </a:p>
          <a:p>
            <a:pPr>
              <a:buNone/>
            </a:pPr>
            <a:r>
              <a:rPr lang="ru-RU" dirty="0" smtClean="0"/>
              <a:t>Химия</a:t>
            </a:r>
          </a:p>
          <a:p>
            <a:pPr>
              <a:buNone/>
            </a:pPr>
            <a:r>
              <a:rPr lang="ru-RU" dirty="0" smtClean="0"/>
              <a:t>История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524000"/>
            <a:ext cx="4001648" cy="4663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«Тревожные предметы»</a:t>
            </a:r>
          </a:p>
          <a:p>
            <a:pPr>
              <a:buNone/>
            </a:pPr>
            <a:r>
              <a:rPr lang="ru-RU" dirty="0" smtClean="0"/>
              <a:t>История</a:t>
            </a:r>
          </a:p>
          <a:p>
            <a:pPr>
              <a:buNone/>
            </a:pPr>
            <a:r>
              <a:rPr lang="ru-RU" dirty="0" smtClean="0"/>
              <a:t>Немецкий язык</a:t>
            </a:r>
          </a:p>
          <a:p>
            <a:pPr>
              <a:buNone/>
            </a:pPr>
            <a:r>
              <a:rPr lang="ru-RU" dirty="0" smtClean="0"/>
              <a:t>Химия</a:t>
            </a:r>
          </a:p>
          <a:p>
            <a:pPr>
              <a:buNone/>
            </a:pPr>
            <a:r>
              <a:rPr lang="ru-RU" dirty="0" smtClean="0"/>
              <a:t>Математика </a:t>
            </a:r>
          </a:p>
          <a:p>
            <a:pPr>
              <a:buNone/>
            </a:pPr>
            <a:r>
              <a:rPr lang="ru-RU" dirty="0" smtClean="0"/>
              <a:t>Русский язык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2276872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2780928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452320" y="2276872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2780928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28498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3717032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4221088"/>
            <a:ext cx="2880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96336" y="3284984"/>
            <a:ext cx="576064" cy="135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336" y="3789040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96336" y="4293096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452320" y="2420888"/>
            <a:ext cx="1296144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4437112"/>
            <a:ext cx="100811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96336" y="3933056"/>
            <a:ext cx="86409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7596336" y="3429000"/>
            <a:ext cx="720080" cy="189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2924944"/>
            <a:ext cx="86409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Любимые предметы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Начальная школа</a:t>
            </a:r>
          </a:p>
          <a:p>
            <a:r>
              <a:rPr lang="ru-RU" dirty="0" smtClean="0"/>
              <a:t>Физическая культура</a:t>
            </a:r>
          </a:p>
          <a:p>
            <a:r>
              <a:rPr lang="ru-RU" dirty="0" smtClean="0"/>
              <a:t>ИЗО Окружающий мир Технологи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Русский язык Математика Чтение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Основная школа</a:t>
            </a:r>
          </a:p>
          <a:p>
            <a:r>
              <a:rPr lang="ru-RU" dirty="0" smtClean="0"/>
              <a:t>Математика Физическая культура</a:t>
            </a:r>
          </a:p>
          <a:p>
            <a:r>
              <a:rPr lang="ru-RU" dirty="0" smtClean="0"/>
              <a:t>Технология</a:t>
            </a:r>
          </a:p>
          <a:p>
            <a:r>
              <a:rPr lang="ru-RU" dirty="0" smtClean="0"/>
              <a:t>История </a:t>
            </a:r>
          </a:p>
          <a:p>
            <a:r>
              <a:rPr lang="ru-RU" dirty="0" smtClean="0"/>
              <a:t>Обществознание</a:t>
            </a:r>
          </a:p>
          <a:p>
            <a:r>
              <a:rPr lang="ru-RU" dirty="0" smtClean="0"/>
              <a:t>География</a:t>
            </a:r>
          </a:p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Биология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Понятны ли задания детям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1977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Начальная школа</a:t>
            </a:r>
          </a:p>
          <a:p>
            <a:r>
              <a:rPr lang="ru-RU" dirty="0" smtClean="0"/>
              <a:t>Да -50%</a:t>
            </a:r>
          </a:p>
          <a:p>
            <a:r>
              <a:rPr lang="ru-RU" dirty="0" smtClean="0"/>
              <a:t>Не всегда  - 50%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193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Основная школа</a:t>
            </a:r>
          </a:p>
          <a:p>
            <a:r>
              <a:rPr lang="ru-RU" dirty="0" smtClean="0"/>
              <a:t>Не всегда   -60%</a:t>
            </a:r>
          </a:p>
          <a:p>
            <a:r>
              <a:rPr lang="ru-RU" dirty="0" smtClean="0"/>
              <a:t>Всегда –20%</a:t>
            </a:r>
          </a:p>
          <a:p>
            <a:r>
              <a:rPr lang="ru-RU" dirty="0" smtClean="0"/>
              <a:t>Нет       -20%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357301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Довольны ли дети оценкой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475656" y="4581128"/>
            <a:ext cx="3657600" cy="19770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 -60%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всегда  - 40%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148064" y="4725144"/>
            <a:ext cx="3657600" cy="19770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всегда  - 50%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2800" dirty="0" smtClean="0"/>
              <a:t>Нет – 30%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 – 20%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Отсутствует система домашней подготовки детей</a:t>
            </a:r>
          </a:p>
          <a:p>
            <a:pPr>
              <a:buNone/>
            </a:pPr>
            <a:r>
              <a:rPr lang="ru-RU" dirty="0" smtClean="0"/>
              <a:t>Происходит самоустранение детей от «трудных предметов»</a:t>
            </a:r>
          </a:p>
          <a:p>
            <a:pPr>
              <a:buNone/>
            </a:pPr>
            <a:r>
              <a:rPr lang="ru-RU" dirty="0" smtClean="0"/>
              <a:t>Не осуществляется должный контроль за домашней подготовкой детей</a:t>
            </a:r>
          </a:p>
          <a:p>
            <a:pPr>
              <a:buNone/>
            </a:pPr>
            <a:r>
              <a:rPr lang="ru-RU" dirty="0" smtClean="0"/>
              <a:t>Отсутствуют связи «учитель- родитель»</a:t>
            </a:r>
          </a:p>
          <a:p>
            <a:pPr>
              <a:buNone/>
            </a:pPr>
            <a:r>
              <a:rPr lang="ru-RU" dirty="0" smtClean="0"/>
              <a:t>                                          «ребенок-учитель»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</a:t>
            </a:r>
            <a:r>
              <a:rPr lang="ru-RU" dirty="0" smtClean="0"/>
              <a:t>обучение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Выработка у детей избирательного отношения к информации, умения ее ранжирования в процессе самостоятельного усвоения знаний</a:t>
            </a:r>
          </a:p>
          <a:p>
            <a:r>
              <a:rPr lang="ru-RU" dirty="0" smtClean="0"/>
              <a:t>Формирование устойчивого мотивирующего познавательного фактора</a:t>
            </a:r>
          </a:p>
          <a:p>
            <a:r>
              <a:rPr lang="ru-RU" dirty="0" smtClean="0"/>
              <a:t>Формирование  культуры обучения</a:t>
            </a:r>
          </a:p>
          <a:p>
            <a:endParaRPr lang="ru-RU" dirty="0"/>
          </a:p>
        </p:txBody>
      </p:sp>
      <p:pic>
        <p:nvPicPr>
          <p:cNvPr id="1026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922630" cy="923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 заметку учителю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949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Выполнение </a:t>
            </a:r>
            <a:r>
              <a:rPr lang="ru-RU" dirty="0"/>
              <a:t>домашнего задания учеником будет результативным, когда:</a:t>
            </a:r>
          </a:p>
          <a:p>
            <a:pPr lvl="0"/>
            <a:r>
              <a:rPr lang="ru-RU" dirty="0"/>
              <a:t>ученик будет владеть алгоритмом действий при выполнении домашнего задания;</a:t>
            </a:r>
          </a:p>
          <a:p>
            <a:pPr lvl="0"/>
            <a:r>
              <a:rPr lang="ru-RU" dirty="0"/>
              <a:t>домашнее задание будет учитывать возрастные особенности и интересы учащихся, индивидуальные качества личности ученика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предоставляются варианты выбора домашнего задания,</a:t>
            </a:r>
            <a:endParaRPr lang="ru-RU" dirty="0"/>
          </a:p>
          <a:p>
            <a:pPr lvl="0"/>
            <a:r>
              <a:rPr lang="ru-RU" dirty="0"/>
              <a:t>вместе с домашним заданием будут четко определяться сроки его исполнения;</a:t>
            </a:r>
          </a:p>
          <a:p>
            <a:pPr lvl="0"/>
            <a:r>
              <a:rPr lang="ru-RU" dirty="0"/>
              <a:t>выполнение домашнего задания будет оценено по достоинству и в </a:t>
            </a:r>
            <a:r>
              <a:rPr lang="ru-RU" dirty="0" smtClean="0"/>
              <a:t>срок,</a:t>
            </a:r>
          </a:p>
          <a:p>
            <a:pPr lvl="0"/>
            <a:r>
              <a:rPr lang="ru-RU" dirty="0" smtClean="0"/>
              <a:t>своевременно будут выявляться  и устраняться причины регулярной </a:t>
            </a:r>
            <a:r>
              <a:rPr lang="ru-RU" dirty="0" err="1" smtClean="0"/>
              <a:t>неподготовки</a:t>
            </a:r>
            <a:r>
              <a:rPr lang="ru-RU" dirty="0" smtClean="0"/>
              <a:t> домашнего задания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Успешность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196752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Галя\Desktop\Новая папка (4)\102CANON\IMG_1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5375971" cy="4031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 </a:t>
            </a:r>
            <a:r>
              <a:rPr lang="ru-RU" dirty="0" smtClean="0"/>
              <a:t>С переходом к непрерывной, индивидуальной самостоятельной учебной деятельности школьника </a:t>
            </a:r>
            <a:r>
              <a:rPr lang="ru-RU" dirty="0"/>
              <a:t>п</a:t>
            </a:r>
            <a:r>
              <a:rPr lang="ru-RU" dirty="0" smtClean="0"/>
              <a:t>остепенно должна </a:t>
            </a:r>
            <a:r>
              <a:rPr lang="ru-RU" dirty="0"/>
              <a:t>стираться грань между </a:t>
            </a:r>
            <a:r>
              <a:rPr lang="ru-RU" dirty="0" smtClean="0"/>
              <a:t>классными и </a:t>
            </a:r>
            <a:r>
              <a:rPr lang="ru-RU" dirty="0"/>
              <a:t>домашними </a:t>
            </a:r>
            <a:r>
              <a:rPr lang="ru-RU" dirty="0" smtClean="0"/>
              <a:t>заданиями».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Воспитание </a:t>
            </a:r>
            <a:r>
              <a:rPr lang="ru-RU" dirty="0"/>
              <a:t>волевых усилий ребенка и самостоятельности, его усидчивости и  ответственности за выполняемое учебное задание; </a:t>
            </a:r>
          </a:p>
          <a:p>
            <a:pPr lvl="0"/>
            <a:r>
              <a:rPr lang="ru-RU" dirty="0"/>
              <a:t>Овладение навыками учебного труда, выраженное в различных способах учебной работы;</a:t>
            </a:r>
          </a:p>
          <a:p>
            <a:pPr lvl="0"/>
            <a:r>
              <a:rPr lang="ru-RU" dirty="0"/>
              <a:t>Формирование умения добывать  необходимую информацию из различных  справочников, пособий, словарей;</a:t>
            </a:r>
          </a:p>
          <a:p>
            <a:pPr lvl="0"/>
            <a:r>
              <a:rPr lang="ru-RU" dirty="0"/>
              <a:t>Формирование исследовательских  умений ученика (сопоставление, сравнение, предположение, построение гипотезы и 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домашнего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/>
              <a:t> </a:t>
            </a:r>
            <a:r>
              <a:rPr lang="ru-RU" sz="3000" i="1" dirty="0" smtClean="0"/>
              <a:t>стимулирование познавательного </a:t>
            </a:r>
            <a:r>
              <a:rPr lang="ru-RU" sz="3000" i="1" dirty="0"/>
              <a:t>интереса учащихся, желания знать как можно больше по предмету или по </a:t>
            </a:r>
            <a:r>
              <a:rPr lang="ru-RU" sz="3000" i="1" dirty="0" smtClean="0"/>
              <a:t>теме </a:t>
            </a:r>
            <a:r>
              <a:rPr lang="ru-RU" sz="3000" i="1" dirty="0"/>
              <a:t> </a:t>
            </a:r>
            <a:r>
              <a:rPr lang="ru-RU" sz="3000" i="1" dirty="0" smtClean="0"/>
              <a:t>(дифференциация)</a:t>
            </a:r>
            <a:endParaRPr lang="ru-RU" sz="3000" dirty="0"/>
          </a:p>
          <a:p>
            <a:r>
              <a:rPr lang="ru-RU" sz="3000" dirty="0"/>
              <a:t> </a:t>
            </a:r>
            <a:r>
              <a:rPr lang="ru-RU" sz="3000" i="1" dirty="0"/>
              <a:t>развитие самостоятельности ученика, его усидчивости и ответственности за выполняемое учебное  задание</a:t>
            </a:r>
            <a:r>
              <a:rPr lang="ru-RU" sz="3000" i="1" dirty="0" smtClean="0"/>
              <a:t>.</a:t>
            </a:r>
            <a:endParaRPr lang="en-US" sz="3000" i="1" dirty="0" smtClean="0"/>
          </a:p>
          <a:p>
            <a:r>
              <a:rPr lang="ru-RU" sz="3000" i="1" dirty="0" smtClean="0"/>
              <a:t> выравнивание знаний и умений ребенка, его навыков ( болел или не усвоил какую-то довольно сложную тему)</a:t>
            </a:r>
          </a:p>
          <a:p>
            <a:r>
              <a:rPr lang="ru-RU" sz="3000" i="1" dirty="0" smtClean="0"/>
              <a:t>  закрепление и применение полученных знаний умений и навыков полученных на уроке </a:t>
            </a:r>
          </a:p>
          <a:p>
            <a:endParaRPr lang="ru-RU" sz="3000" i="1" dirty="0" smtClean="0"/>
          </a:p>
          <a:p>
            <a:endParaRPr lang="ru-RU" i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5062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Значимые изменения в развитии современных школьников</a:t>
            </a:r>
            <a:br>
              <a:rPr lang="ru-RU" dirty="0" smtClean="0"/>
            </a:br>
            <a:r>
              <a:rPr lang="ru-RU" sz="2000" dirty="0" smtClean="0"/>
              <a:t>(официальные данные РАО лаборатория Д.И. </a:t>
            </a:r>
            <a:r>
              <a:rPr lang="ru-RU" sz="2000" dirty="0" err="1" smtClean="0"/>
              <a:t>Фельдштейна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147248" cy="31292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Снизилась энергичность детей, их желание активно действовать. При этом возрос  эмоциональный дискомфорт</a:t>
            </a:r>
          </a:p>
          <a:p>
            <a:r>
              <a:rPr lang="ru-RU" dirty="0" smtClean="0"/>
              <a:t>Дети имеют крайне низкие показатели познавательной сферы, которая требует внутреннего удержания правила и оперирования им (неразвитость внутреннего плана действий)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err="1" smtClean="0"/>
              <a:t>Экранозависимость</a:t>
            </a:r>
            <a:r>
              <a:rPr lang="ru-RU" dirty="0" smtClean="0"/>
              <a:t> (потребность экранной стимуляции) блокирует собственную деятельность ребенка, формирует неспособность концентрироваться на каком либо занятии</a:t>
            </a:r>
          </a:p>
          <a:p>
            <a:r>
              <a:rPr lang="ru-RU" dirty="0" smtClean="0"/>
              <a:t>Рост критичности, всплеск индивидуализма</a:t>
            </a:r>
          </a:p>
          <a:p>
            <a:r>
              <a:rPr lang="ru-RU" dirty="0" smtClean="0"/>
              <a:t>Авторитет взрослых заменяется на электронные </a:t>
            </a:r>
            <a:r>
              <a:rPr lang="ru-RU" dirty="0" err="1" smtClean="0"/>
              <a:t>медиа</a:t>
            </a:r>
            <a:r>
              <a:rPr lang="ru-RU" dirty="0" smtClean="0"/>
              <a:t>  </a:t>
            </a:r>
            <a:r>
              <a:rPr lang="ru-RU" dirty="0" smtClean="0"/>
              <a:t>( оптический эффект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Ценностные </a:t>
            </a:r>
            <a:r>
              <a:rPr lang="ru-RU" dirty="0" smtClean="0"/>
              <a:t>ориентации современных детей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место – образование</a:t>
            </a:r>
          </a:p>
          <a:p>
            <a:pPr>
              <a:buNone/>
            </a:pPr>
            <a:r>
              <a:rPr lang="ru-RU" dirty="0" smtClean="0"/>
              <a:t>2 место – настойчивость</a:t>
            </a:r>
          </a:p>
          <a:p>
            <a:pPr>
              <a:buNone/>
            </a:pPr>
            <a:r>
              <a:rPr lang="ru-RU" dirty="0" smtClean="0"/>
              <a:t>3 место – решительность</a:t>
            </a:r>
          </a:p>
          <a:p>
            <a:pPr>
              <a:buNone/>
            </a:pPr>
            <a:r>
              <a:rPr lang="ru-RU" dirty="0" smtClean="0"/>
              <a:t>4 место – здоровье</a:t>
            </a:r>
          </a:p>
          <a:p>
            <a:pPr>
              <a:buNone/>
            </a:pPr>
            <a:r>
              <a:rPr lang="ru-RU" dirty="0" smtClean="0"/>
              <a:t>5 место – презентабельная внешность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Способности наших детей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Мой  ребенок способный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Имеет</a:t>
                      </a:r>
                      <a:r>
                        <a:rPr lang="ru-RU" baseline="0" dirty="0" smtClean="0"/>
                        <a:t> частичные способности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Ответить затруднились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Малоспособен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63688" y="5229200"/>
            <a:ext cx="122413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2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5229200"/>
            <a:ext cx="122413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229200"/>
            <a:ext cx="122413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5229200"/>
            <a:ext cx="1224136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5229200"/>
            <a:ext cx="1224136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68344" y="5229200"/>
            <a:ext cx="1224136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5229200"/>
            <a:ext cx="1224136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4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8691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             2                 3                  4                 5-6             7                   9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Отношение к выполнению дом. задания  по сравнению с предыдущим годом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Основная школа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1700808"/>
          <a:ext cx="43204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823520" y="1988840"/>
          <a:ext cx="3924944" cy="399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555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Домашнее задание</vt:lpstr>
      <vt:lpstr>Значение домашнего задания</vt:lpstr>
      <vt:lpstr>Слайд 3</vt:lpstr>
      <vt:lpstr>Функции домашнего задания:</vt:lpstr>
      <vt:lpstr>Значимые изменения в развитии современных школьников (официальные данные РАО лаборатория Д.И. Фельдштейна)</vt:lpstr>
      <vt:lpstr>Слайд 6</vt:lpstr>
      <vt:lpstr>Ценностные ориентации современных детей </vt:lpstr>
      <vt:lpstr>Способности наших детей</vt:lpstr>
      <vt:lpstr>Отношение к выполнению дом. задания  по сравнению с предыдущим годом</vt:lpstr>
      <vt:lpstr>Время затраченное на домашнюю подготовку</vt:lpstr>
      <vt:lpstr>Начальная школа</vt:lpstr>
      <vt:lpstr>Основная школа</vt:lpstr>
      <vt:lpstr>Любимые предметы</vt:lpstr>
      <vt:lpstr>Понятны ли задания детям</vt:lpstr>
      <vt:lpstr>Выводы: </vt:lpstr>
      <vt:lpstr>Современное обучение  </vt:lpstr>
      <vt:lpstr>На заметку учителю </vt:lpstr>
      <vt:lpstr>Успешность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Галя</dc:creator>
  <cp:lastModifiedBy>Галя</cp:lastModifiedBy>
  <cp:revision>58</cp:revision>
  <dcterms:created xsi:type="dcterms:W3CDTF">2013-02-17T05:06:21Z</dcterms:created>
  <dcterms:modified xsi:type="dcterms:W3CDTF">2013-02-20T06:26:34Z</dcterms:modified>
</cp:coreProperties>
</file>