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91" r:id="rId2"/>
    <p:sldId id="293" r:id="rId3"/>
    <p:sldId id="287" r:id="rId4"/>
    <p:sldId id="277" r:id="rId5"/>
    <p:sldId id="289" r:id="rId6"/>
    <p:sldId id="278" r:id="rId7"/>
    <p:sldId id="288" r:id="rId8"/>
    <p:sldId id="283" r:id="rId9"/>
    <p:sldId id="280" r:id="rId10"/>
    <p:sldId id="281" r:id="rId11"/>
    <p:sldId id="282" r:id="rId12"/>
    <p:sldId id="256" r:id="rId13"/>
    <p:sldId id="286" r:id="rId14"/>
    <p:sldId id="257" r:id="rId15"/>
    <p:sldId id="265" r:id="rId16"/>
    <p:sldId id="284" r:id="rId17"/>
    <p:sldId id="285" r:id="rId18"/>
    <p:sldId id="275" r:id="rId19"/>
    <p:sldId id="276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2E8"/>
    <a:srgbClr val="C1031E"/>
    <a:srgbClr val="3CF8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60"/>
  </p:normalViewPr>
  <p:slideViewPr>
    <p:cSldViewPr>
      <p:cViewPr varScale="1">
        <p:scale>
          <a:sx n="106" d="100"/>
          <a:sy n="106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162C2-4E0A-4547-B591-7E1B702DDE3A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D4605-3B5E-4F06-B1F3-4B8377EB74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93D58-8673-430C-91E0-2B320B48CD1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33139-F4DC-4045-A0A3-B1A2BF589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3139-F4DC-4045-A0A3-B1A2BF5894E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33139-F4DC-4045-A0A3-B1A2BF5894E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91832-2BC0-4E58-BB90-783E5DD4D42F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B5046-A2BF-46CF-8C31-EDFBA805A9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608332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2302E8"/>
                </a:solidFill>
              </a:rPr>
              <a:t>Артикуляционная гимнастика для детей в картинках</a:t>
            </a:r>
            <a:endParaRPr lang="ru-RU" sz="5400" b="1" dirty="0">
              <a:solidFill>
                <a:srgbClr val="2302E8"/>
              </a:solidFill>
            </a:endParaRPr>
          </a:p>
        </p:txBody>
      </p:sp>
      <p:pic>
        <p:nvPicPr>
          <p:cNvPr id="9" name="Содержимое 8" descr="солнце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2357454" cy="2412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757610" cy="1679574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Тик – так, тик – так,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Язычок качался так -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Словно маятник часов.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Ты в часы играть готов?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«Часики»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429000"/>
            <a:ext cx="302931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643050"/>
            <a:ext cx="3214710" cy="388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6" y="1535112"/>
            <a:ext cx="3614734" cy="5108598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ru-RU" sz="2200" dirty="0" smtClean="0">
                <a:solidFill>
                  <a:srgbClr val="2302E8"/>
                </a:solidFill>
              </a:rPr>
              <a:t>Давай покажем, как кошка рассердилась и выгнула спинку. 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2302E8"/>
                </a:solidFill>
              </a:rPr>
              <a:t>Улыбнись, открой рот, кончик языка упри за нижние зубки, «спинку» выгни, а боковые края языка прижми к верхним коренным зубам. Удерживай язык в таком положении на десять счётов. </a:t>
            </a: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2302E8"/>
                </a:solidFill>
              </a:rPr>
              <a:t>А теперь  «погладь» кошку по спинке зубами. Повтори пять – шесть раз.</a:t>
            </a:r>
          </a:p>
          <a:p>
            <a:endParaRPr lang="ru-RU" sz="2200" dirty="0">
              <a:solidFill>
                <a:srgbClr val="2302E8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41300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29196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214818"/>
            <a:ext cx="22664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«Кошка сердится»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1357298"/>
            <a:ext cx="3713189" cy="1428759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Сели дети на качели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И взлетели выше ели,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Даже солнышка коснулись,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А потом назад вернулись.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643570" y="3571876"/>
            <a:ext cx="3043230" cy="285752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     Улыбнись, открой рот, на счёт «раз» опусти кончик языка за нижние зубы, на счёт «два» – подними язычок за верхние зубы. Повтори пять – шесть раз.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643314"/>
            <a:ext cx="2500330" cy="25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643314"/>
            <a:ext cx="25003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285860"/>
            <a:ext cx="2928958" cy="212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«Качели»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108202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1. Улыбнись, открой рот, кончиком языка сильно «чисти» (води языком влево – вправо) за нижними зубами под счёт  (семь – восемь раз).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2.  Теперь почисти за верхними зубами. Не спеши, чисти под счёт взрослого.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00760" y="3929065"/>
            <a:ext cx="1357322" cy="21970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«Чистим зубы»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857628"/>
            <a:ext cx="2714644" cy="277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8"/>
            <a:ext cx="27175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571612"/>
            <a:ext cx="40227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14554"/>
            <a:ext cx="32450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29066"/>
            <a:ext cx="2786082" cy="27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Текст 21"/>
          <p:cNvSpPr>
            <a:spLocks noGrp="1"/>
          </p:cNvSpPr>
          <p:nvPr>
            <p:ph type="body" sz="quarter" idx="4294967295"/>
          </p:nvPr>
        </p:nvSpPr>
        <p:spPr>
          <a:xfrm>
            <a:off x="4071934" y="1714488"/>
            <a:ext cx="4041775" cy="1928826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b="1" dirty="0" smtClean="0">
              <a:solidFill>
                <a:srgbClr val="2302E8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По берёзой у дорожки </a:t>
            </a:r>
          </a:p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Гриб растёт на толстой ножке.</a:t>
            </a:r>
          </a:p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Мимо мы пройти не сможем, </a:t>
            </a:r>
          </a:p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Гриб в лукошко мы положим.</a:t>
            </a:r>
            <a:endParaRPr lang="ru-RU" b="1" dirty="0">
              <a:solidFill>
                <a:srgbClr val="2302E8"/>
              </a:solidFill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«Грибок»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«Лошадка»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08135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Я весёлая лошадка, 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Тёмная, как шоколадка.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Язычком пощёлкай громко –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Стук копыт услышишь звонкий.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357158" y="4143380"/>
            <a:ext cx="4041775" cy="2071702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Изобрази, как лошадка стучит копытами: улыбнись, открой рот, щёлкай языком громко и энергично. Старайся, чтобы нижняя челюсть была неподвижной и «прыгал» только язык.</a:t>
            </a:r>
            <a:endParaRPr lang="ru-RU" dirty="0">
              <a:solidFill>
                <a:srgbClr val="2302E8"/>
              </a:solidFill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57752" y="1571612"/>
            <a:ext cx="3643338" cy="470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4929198"/>
            <a:ext cx="4040188" cy="1571636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Улыбнись, широко раскрой рот, язык подними вверх и кончик прижми к верхним бугоркам за зубами. Удерживай язык в таком положении на восемь – десять счётов.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50945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Лодочка под парусом по реке плывёт, 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На прогулку лодочка малышей везёт.</a:t>
            </a:r>
            <a:endParaRPr lang="ru-RU" dirty="0">
              <a:solidFill>
                <a:srgbClr val="2302E8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643338" cy="28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2701075" cy="286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«Лодочка»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328982" cy="20367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00497" y="1535113"/>
            <a:ext cx="4686304" cy="1751012"/>
          </a:xfrm>
          <a:solidFill>
            <a:schemeClr val="tx1"/>
          </a:solidFill>
        </p:spPr>
        <p:txBody>
          <a:bodyPr/>
          <a:lstStyle/>
          <a:p>
            <a:r>
              <a:rPr lang="ru-RU" dirty="0" smtClean="0">
                <a:solidFill>
                  <a:srgbClr val="2302E8"/>
                </a:solidFill>
              </a:rPr>
              <a:t>Дятел на стволе сидит, клювом по нему стучит.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Стук да стук, стук да стук –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Раздаётся громкий звук.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«Дятел»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5844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00504"/>
            <a:ext cx="2571768" cy="26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929058" y="4000504"/>
            <a:ext cx="4757742" cy="2411411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     Улыбнись, широко открой рот, подними язык вверх. Кончиком языка с силой ударяй по бугоркам за верхними зубами: Д – Д – Д… Старайся стучать сильно, следи, чтобы работал только кончик языка, а сам язык не прыгал. Стучи 10 – 20 секунд.</a:t>
            </a:r>
            <a:endParaRPr lang="ru-RU" b="1" dirty="0">
              <a:solidFill>
                <a:srgbClr val="2302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3101"/>
            <a:ext cx="3286148" cy="440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411675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2302E8"/>
                </a:solidFill>
              </a:rPr>
              <a:t>     Чтобы хорошо произносить звуки, надо правильно и сильно дуть. Давай потренируемся. Улыбнись, немного высуни язык и положи его на нижнюю губу. Сделай вдох через нос и сдуй ватку (шарик, снежинку, листочек, пёрышко) с ладони. Повтори 3 -4 раза. Следи, чтобы щёки не раздувались. Главное, чтобы ребёнок произносил звук, похожий на  [Ф], а не на [Х], т. е. воздушная струя должна быть узкая, а не рассеянная.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«Сдуй снежинку»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3714776" cy="470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714620"/>
            <a:ext cx="4038600" cy="341154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785926"/>
            <a:ext cx="3929090" cy="4714908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Чтобы фокус получился, надо: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2302E8"/>
                </a:solidFill>
              </a:rPr>
              <a:t>Открыть рот;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2302E8"/>
                </a:solidFill>
              </a:rPr>
              <a:t>Сделать «чашку»;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2302E8"/>
                </a:solidFill>
              </a:rPr>
              <a:t>Положить маленький кусочек ватки на нос;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2302E8"/>
                </a:solidFill>
              </a:rPr>
              <a:t>Сделать вдох через нос;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2302E8"/>
                </a:solidFill>
              </a:rPr>
              <a:t>Сильно дуть на ватку через рот так, чтобы она взлетела вверх (должен получиться звук, похожий на [Ф], </a:t>
            </a:r>
          </a:p>
          <a:p>
            <a:pPr marL="514350" indent="-514350">
              <a:buNone/>
            </a:pPr>
            <a:r>
              <a:rPr lang="ru-RU" b="1" dirty="0" smtClean="0">
                <a:solidFill>
                  <a:srgbClr val="2302E8"/>
                </a:solidFill>
              </a:rPr>
              <a:t>        но не на [Х].</a:t>
            </a:r>
            <a:endParaRPr lang="ru-RU" b="1" dirty="0">
              <a:solidFill>
                <a:srgbClr val="2302E8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«Фокус»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401080" cy="53578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dirty="0" smtClean="0"/>
              <a:t>Неправильное произношение приносит много огорчений и дошкольникам и детям школьного возраста. Взрослые, а особенно сверстники не понимают, что говорит ребёнок, возникают трудности в общении. Более того, недостатки устной речи отрицательно сказываются и на письме, так как чёткое произношение является основой при обучении письму на начальном этапе.</a:t>
            </a:r>
          </a:p>
          <a:p>
            <a:pPr algn="just"/>
            <a:r>
              <a:rPr lang="ru-RU" sz="1800" b="1" dirty="0" smtClean="0"/>
              <a:t>В логопедической практике существует строгая последовательность в работе по исправлению звукопроизношения, которая проводится в три этапа.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 smtClean="0"/>
              <a:t>Подготовительный этап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 smtClean="0"/>
              <a:t>Постановка звука</a:t>
            </a:r>
          </a:p>
          <a:p>
            <a:pPr algn="just">
              <a:buFont typeface="+mj-lt"/>
              <a:buAutoNum type="arabicPeriod"/>
            </a:pPr>
            <a:r>
              <a:rPr lang="ru-RU" sz="1800" b="1" dirty="0" smtClean="0"/>
              <a:t>Автоматизация (закрепление) звука</a:t>
            </a:r>
          </a:p>
          <a:p>
            <a:pPr algn="just"/>
            <a:r>
              <a:rPr lang="ru-RU" sz="1800" b="1" dirty="0" smtClean="0"/>
              <a:t>Задания первого и третьего этапов может выполнять родитель под руководством логопеда.</a:t>
            </a:r>
          </a:p>
          <a:p>
            <a:pPr algn="just"/>
            <a:r>
              <a:rPr lang="ru-RU" sz="1800" b="1" dirty="0" smtClean="0"/>
              <a:t>Подготовительный этап – это этап, на котором мышцы губ и языка с помощью артикуляционной гимнастики подготавливаются к произнесению звуков. А так же проводится работа по развитию фонематического слуха и выработке навыка направленной воздушной струи для произнесения многих звуков.</a:t>
            </a:r>
          </a:p>
          <a:p>
            <a:pPr algn="just"/>
            <a:r>
              <a:rPr lang="ru-RU" sz="1800" b="1" dirty="0" smtClean="0"/>
              <a:t>Данная ниже артикуляционная гимнастика поможет  подготовить речевой аппарат вашего ребёнка к формированию правильного произношения.</a:t>
            </a:r>
            <a:endParaRPr lang="ru-RU" sz="18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2302E8"/>
                </a:solidFill>
              </a:rPr>
              <a:t>АНОТАЦИЯ</a:t>
            </a:r>
            <a:endParaRPr lang="ru-RU" b="1" dirty="0">
              <a:solidFill>
                <a:srgbClr val="2302E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2302E8"/>
                </a:solidFill>
              </a:rPr>
              <a:t>Ты - умница</a:t>
            </a:r>
            <a:endParaRPr lang="ru-RU" sz="9600" dirty="0">
              <a:solidFill>
                <a:srgbClr val="2302E8"/>
              </a:solidFill>
            </a:endParaRPr>
          </a:p>
        </p:txBody>
      </p:sp>
      <p:pic>
        <p:nvPicPr>
          <p:cNvPr id="17" name="Содержимое 16" descr="15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143116"/>
            <a:ext cx="3214702" cy="4286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3257544" cy="2536830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Рот пошире открываем,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В </a:t>
            </a:r>
            <a:r>
              <a:rPr lang="ru-RU" dirty="0" err="1" smtClean="0">
                <a:solidFill>
                  <a:srgbClr val="2302E8"/>
                </a:solidFill>
              </a:rPr>
              <a:t>бегемотиков</a:t>
            </a:r>
            <a:r>
              <a:rPr lang="ru-RU" dirty="0" smtClean="0">
                <a:solidFill>
                  <a:srgbClr val="2302E8"/>
                </a:solidFill>
              </a:rPr>
              <a:t>  играем: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Широко раскроем рот, 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Как голодный бегемот.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Закрывать его нельзя,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До пяти считаю я.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А потом  закроем рот: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Отдыхает бегемот.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</a:t>
            </a:r>
            <a:r>
              <a:rPr lang="ru-RU" sz="2800" b="1" dirty="0" err="1" smtClean="0">
                <a:solidFill>
                  <a:srgbClr val="C1031E"/>
                </a:solidFill>
              </a:rPr>
              <a:t>Бегемотик</a:t>
            </a:r>
            <a:r>
              <a:rPr lang="ru-RU" sz="2800" b="1" dirty="0" smtClean="0">
                <a:solidFill>
                  <a:srgbClr val="C1031E"/>
                </a:solidFill>
              </a:rPr>
              <a:t>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40719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" y="4429131"/>
            <a:ext cx="3543296" cy="1697031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2302E8"/>
                </a:solidFill>
              </a:rPr>
              <a:t>     </a:t>
            </a:r>
            <a:r>
              <a:rPr lang="ru-RU" sz="2200" b="1" dirty="0" smtClean="0">
                <a:solidFill>
                  <a:srgbClr val="2302E8"/>
                </a:solidFill>
              </a:rPr>
              <a:t>Открой рот, как можно шире и удерживай его в таком положении на счёт от одного  до пяти, потом закрой рот. Повтори 3 -4 раза.</a:t>
            </a:r>
            <a:endParaRPr lang="ru-RU" sz="2200" b="1" dirty="0">
              <a:solidFill>
                <a:srgbClr val="2302E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«Улыбочка – трубочка»  или</a:t>
            </a:r>
            <a:br>
              <a:rPr lang="ru-RU" sz="2800" b="1" dirty="0" smtClean="0">
                <a:solidFill>
                  <a:srgbClr val="C1031E"/>
                </a:solidFill>
              </a:rPr>
            </a:br>
            <a:r>
              <a:rPr lang="ru-RU" sz="2800" b="1" dirty="0" smtClean="0">
                <a:solidFill>
                  <a:srgbClr val="C1031E"/>
                </a:solidFill>
              </a:rPr>
              <a:t>«Лягушка и слонёнок»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2286016"/>
          </a:xfrm>
          <a:solidFill>
            <a:schemeClr val="tx1"/>
          </a:solidFill>
        </p:spPr>
        <p:txBody>
          <a:bodyPr>
            <a:noAutofit/>
          </a:bodyPr>
          <a:lstStyle/>
          <a:p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rgbClr val="2302E8"/>
                </a:solidFill>
              </a:rPr>
              <a:t>Давай будем превращаться то в лягушку, то в слоника. На счёт «раз» улыбнись, покажи сомкнутые зубки и удерживай губы в улыбке. На «два»- вытягивай сомкнутые губы вперёд и удерживай их в таком положении. Чередуй движения «лягушка – слоник» 5 -6 раз на счёт «раз – два».</a:t>
            </a:r>
          </a:p>
          <a:p>
            <a:endParaRPr lang="ru-RU" sz="16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97652" y="3929066"/>
            <a:ext cx="2628276" cy="268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53669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1571612"/>
            <a:ext cx="3037766" cy="2039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929066"/>
            <a:ext cx="2643206" cy="270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679574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endParaRPr lang="ru-RU" dirty="0" smtClean="0">
              <a:solidFill>
                <a:srgbClr val="2302E8"/>
              </a:solidFill>
            </a:endParaRPr>
          </a:p>
          <a:p>
            <a:r>
              <a:rPr lang="ru-RU" dirty="0" smtClean="0">
                <a:solidFill>
                  <a:srgbClr val="2302E8"/>
                </a:solidFill>
              </a:rPr>
              <a:t>Давай покажем, как готовят тесто для пирогов: улыбнись, открой рот и покусай язык зубами: ТА – ТА – ТА – ТА – ТА…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«Приготовим тесто»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3470271" cy="22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7442"/>
            <a:ext cx="2857520" cy="290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6190"/>
            <a:ext cx="27596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08201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2302E8"/>
              </a:solidFill>
            </a:endParaRPr>
          </a:p>
          <a:p>
            <a:r>
              <a:rPr lang="ru-RU" dirty="0" smtClean="0">
                <a:solidFill>
                  <a:srgbClr val="2302E8"/>
                </a:solidFill>
              </a:rPr>
              <a:t>Испекли блинов немножко,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Остудили на окошке.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Есть их будем со сметаной,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Пригласим к обеду маму.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6081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«Блинчик»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857628"/>
            <a:ext cx="2643206" cy="272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71612"/>
            <a:ext cx="3267186" cy="313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4143380"/>
            <a:ext cx="4040188" cy="2143140"/>
          </a:xfrm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Открой рот, высуни язычок и тяни его к носу. Старайся, чтобы бока языка были подняты, не поддерживай его верхней губой. Удерживай язык в таком положении до десяти счётов. Повтори 3 -4 раза.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178594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Вкусных мы блинов поели, Выпить чаю захотели.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Язычок мы к носу тянем, Чашку с чаем представляем.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«Чашечка»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565865" cy="23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714752"/>
            <a:ext cx="2571768" cy="266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4929198"/>
            <a:ext cx="7786742" cy="164307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Давай изобразим змею. 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Улыбнись, открой рот, сильно высуни язычок изо рта и спрячь назад ( рот не закрывай).                                                  Повтори три – четыре раза.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6" y="2000240"/>
            <a:ext cx="3786214" cy="1928826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Подражаем мы змее, 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Мы с ней будем наравне: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Высунем язык и спрячем,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Только так, а не иначе.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«Змейка»</a:t>
            </a:r>
            <a:endParaRPr lang="ru-RU" sz="2800" b="1" dirty="0">
              <a:solidFill>
                <a:srgbClr val="C1031E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500595" cy="272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 flipV="1">
            <a:off x="8215338" y="2071678"/>
            <a:ext cx="471462" cy="10319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679573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2302E8"/>
                </a:solidFill>
              </a:rPr>
              <a:t>Блин мы ели с наслажденьем –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Перепачкались вареньем.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Чтоб варенье с губ убрать,</a:t>
            </a:r>
          </a:p>
          <a:p>
            <a:r>
              <a:rPr lang="ru-RU" dirty="0" smtClean="0">
                <a:solidFill>
                  <a:srgbClr val="2302E8"/>
                </a:solidFill>
              </a:rPr>
              <a:t>Ротик нужно облизать.</a:t>
            </a:r>
            <a:endParaRPr lang="ru-RU" dirty="0">
              <a:solidFill>
                <a:srgbClr val="2302E8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71612"/>
            <a:ext cx="3286148" cy="253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571876"/>
            <a:ext cx="2714644" cy="27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1031E"/>
                </a:solidFill>
              </a:rPr>
              <a:t>Упражнение  «Вкусное варенье»</a:t>
            </a:r>
            <a:endParaRPr lang="ru-RU" sz="2800" b="1" dirty="0">
              <a:solidFill>
                <a:srgbClr val="C1031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1054</Words>
  <Application>Microsoft Office PowerPoint</Application>
  <PresentationFormat>Экран (4:3)</PresentationFormat>
  <Paragraphs>101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Артикуляционная гимнастика для детей в картинках</vt:lpstr>
      <vt:lpstr>АНОТАЦИЯ</vt:lpstr>
      <vt:lpstr>Упражнение  «Бегемотик»</vt:lpstr>
      <vt:lpstr>Упражнение  «Улыбочка – трубочка»  или «Лягушка и слонёнок»</vt:lpstr>
      <vt:lpstr>Упражнение  «Приготовим тесто»</vt:lpstr>
      <vt:lpstr>Упражнение  «Блинчик»</vt:lpstr>
      <vt:lpstr>Упражнение  «Чашечка»</vt:lpstr>
      <vt:lpstr>Упражнение  «Змейка»</vt:lpstr>
      <vt:lpstr>Упражнение  «Вкусное варенье»</vt:lpstr>
      <vt:lpstr>Упражнение  «Часики»</vt:lpstr>
      <vt:lpstr>Упражнение  «Кошка сердится»</vt:lpstr>
      <vt:lpstr>Упражнение  «Качели»</vt:lpstr>
      <vt:lpstr>Упражнение  «Чистим зубы»</vt:lpstr>
      <vt:lpstr>Упражнение  «Грибок»</vt:lpstr>
      <vt:lpstr>Упражнение  «Лошадка»</vt:lpstr>
      <vt:lpstr>Упражнение  «Лодочка»</vt:lpstr>
      <vt:lpstr>Упражнение  «Дятел»</vt:lpstr>
      <vt:lpstr>Упражнение  «Сдуй снежинку»</vt:lpstr>
      <vt:lpstr>Упражнение  «Фокус»</vt:lpstr>
      <vt:lpstr>Ты - умница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2011-03-10T16:38:56Z</dcterms:created>
  <dcterms:modified xsi:type="dcterms:W3CDTF">2014-01-28T05:03:30Z</dcterms:modified>
</cp:coreProperties>
</file>